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Lst>
  <p:notesMasterIdLst>
    <p:notesMasterId r:id="rId33"/>
  </p:notesMasterIdLst>
  <p:sldIdLst>
    <p:sldId id="277" r:id="rId2"/>
    <p:sldId id="1686" r:id="rId3"/>
    <p:sldId id="1541" r:id="rId4"/>
    <p:sldId id="1467" r:id="rId5"/>
    <p:sldId id="1684" r:id="rId6"/>
    <p:sldId id="1487" r:id="rId7"/>
    <p:sldId id="1615" r:id="rId8"/>
    <p:sldId id="1648" r:id="rId9"/>
    <p:sldId id="1638" r:id="rId10"/>
    <p:sldId id="309" r:id="rId11"/>
    <p:sldId id="1643" r:id="rId12"/>
    <p:sldId id="259" r:id="rId13"/>
    <p:sldId id="1659" r:id="rId14"/>
    <p:sldId id="639" r:id="rId15"/>
    <p:sldId id="2145706002" r:id="rId16"/>
    <p:sldId id="1689" r:id="rId17"/>
    <p:sldId id="666" r:id="rId18"/>
    <p:sldId id="262" r:id="rId19"/>
    <p:sldId id="1330" r:id="rId20"/>
    <p:sldId id="267" r:id="rId21"/>
    <p:sldId id="1683" r:id="rId22"/>
    <p:sldId id="1446" r:id="rId23"/>
    <p:sldId id="2145706003" r:id="rId24"/>
    <p:sldId id="1482" r:id="rId25"/>
    <p:sldId id="1669" r:id="rId26"/>
    <p:sldId id="1358" r:id="rId27"/>
    <p:sldId id="2145706036" r:id="rId28"/>
    <p:sldId id="1656" r:id="rId29"/>
    <p:sldId id="1658" r:id="rId30"/>
    <p:sldId id="1332" r:id="rId31"/>
    <p:sldId id="167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60" userDrawn="1">
          <p15:clr>
            <a:srgbClr val="A4A3A4"/>
          </p15:clr>
        </p15:guide>
        <p15:guide id="2" pos="62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A00"/>
    <a:srgbClr val="943030"/>
    <a:srgbClr val="EE3727"/>
    <a:srgbClr val="E2615C"/>
    <a:srgbClr val="E22726"/>
    <a:srgbClr val="EC1300"/>
    <a:srgbClr val="EC8176"/>
    <a:srgbClr val="DB3526"/>
    <a:srgbClr val="EB4735"/>
    <a:srgbClr val="EB95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8" autoAdjust="0"/>
    <p:restoredTop sz="94663" autoAdjust="0"/>
  </p:normalViewPr>
  <p:slideViewPr>
    <p:cSldViewPr snapToGrid="0">
      <p:cViewPr varScale="1">
        <p:scale>
          <a:sx n="105" d="100"/>
          <a:sy n="105" d="100"/>
        </p:scale>
        <p:origin x="810" y="90"/>
      </p:cViewPr>
      <p:guideLst>
        <p:guide orient="horz" pos="1560"/>
        <p:guide pos="624"/>
      </p:guideLst>
    </p:cSldViewPr>
  </p:slideViewPr>
  <p:notesTextViewPr>
    <p:cViewPr>
      <p:scale>
        <a:sx n="3" d="2"/>
        <a:sy n="3" d="2"/>
      </p:scale>
      <p:origin x="0" y="0"/>
    </p:cViewPr>
  </p:notesTextViewPr>
  <p:sorterViewPr>
    <p:cViewPr>
      <p:scale>
        <a:sx n="100" d="100"/>
        <a:sy n="100" d="100"/>
      </p:scale>
      <p:origin x="0" y="-1300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20BC9B-1589-4510-8FDB-4B43D83D08C9}" type="datetimeFigureOut">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1F150-456F-489E-B190-A973711338C7}" type="slidenum">
              <a:t>‹#›</a:t>
            </a:fld>
            <a:endParaRPr lang="en-US"/>
          </a:p>
        </p:txBody>
      </p:sp>
    </p:spTree>
    <p:extLst>
      <p:ext uri="{BB962C8B-B14F-4D97-AF65-F5344CB8AC3E}">
        <p14:creationId xmlns:p14="http://schemas.microsoft.com/office/powerpoint/2010/main" val="3571155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NAHB Workshop Description</a:t>
            </a:r>
            <a:r>
              <a:rPr lang="en-US" dirty="0"/>
              <a:t>:</a:t>
            </a:r>
          </a:p>
          <a:p>
            <a:r>
              <a:rPr lang="en-US" dirty="0"/>
              <a:t>America is aging – more than 55 million people are over age 65, and the vast majority want to stay and thrive in their homes and communities as they age. Soon, older adults will outnumber younger adults for the first time in our nation’s history, and our past assumptions about housing must evolve as the population changes. How can we take advantage of this opportunity and close the gap between what we have and what we will need now and in the future? Please join Dr. Rodney Harrell of AARP for an important conversation about the future of housing, including the big demographic changes that are happening now, housing considerations for older adults, and new ways to approach the housing needs of people of all ages.</a:t>
            </a:r>
          </a:p>
          <a:p>
            <a:endParaRPr lang="en-US" dirty="0"/>
          </a:p>
          <a:p>
            <a:r>
              <a:rPr lang="en-US" u="sng" dirty="0"/>
              <a:t>Notes from past presentations</a:t>
            </a:r>
            <a:r>
              <a:rPr lang="en-US" dirty="0"/>
              <a:t>:</a:t>
            </a:r>
          </a:p>
          <a:p>
            <a:r>
              <a:rPr lang="en-US" dirty="0"/>
              <a:t>Stories/anecdotes upfront</a:t>
            </a:r>
          </a:p>
          <a:p>
            <a:endParaRPr lang="en-US" dirty="0"/>
          </a:p>
          <a:p>
            <a:r>
              <a:rPr lang="en-US" dirty="0"/>
              <a:t>The future is unpredictable</a:t>
            </a:r>
          </a:p>
          <a:p>
            <a:endParaRPr lang="en-US" dirty="0"/>
          </a:p>
          <a:p>
            <a:r>
              <a:rPr lang="en-US" dirty="0"/>
              <a:t>Cleveland—subsidized housing</a:t>
            </a:r>
          </a:p>
          <a:p>
            <a:r>
              <a:rPr lang="en-US" dirty="0"/>
              <a:t>Alabama—</a:t>
            </a:r>
          </a:p>
          <a:p>
            <a:r>
              <a:rPr lang="en-US" dirty="0"/>
              <a:t>Retired govt worker/family friend</a:t>
            </a:r>
          </a:p>
          <a:p>
            <a:endParaRPr lang="en-US" dirty="0"/>
          </a:p>
        </p:txBody>
      </p:sp>
      <p:sp>
        <p:nvSpPr>
          <p:cNvPr id="4" name="Slide Number Placeholder 3"/>
          <p:cNvSpPr>
            <a:spLocks noGrp="1"/>
          </p:cNvSpPr>
          <p:nvPr>
            <p:ph type="sldNum" sz="quarter" idx="5"/>
          </p:nvPr>
        </p:nvSpPr>
        <p:spPr/>
        <p:txBody>
          <a:bodyPr/>
          <a:lstStyle/>
          <a:p>
            <a:fld id="{4FB1F150-456F-489E-B190-A973711338C7}" type="slidenum">
              <a:rPr lang="en-US" smtClean="0"/>
              <a:t>1</a:t>
            </a:fld>
            <a:endParaRPr lang="en-US"/>
          </a:p>
        </p:txBody>
      </p:sp>
    </p:spTree>
    <p:extLst>
      <p:ext uri="{BB962C8B-B14F-4D97-AF65-F5344CB8AC3E}">
        <p14:creationId xmlns:p14="http://schemas.microsoft.com/office/powerpoint/2010/main" val="1297702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62626"/>
                </a:solidFill>
                <a:effectLst/>
                <a:latin typeface="ff-dagny-web-pro"/>
              </a:rPr>
              <a:t>A livable, age-friendly community is a safe and secure community that:</a:t>
            </a:r>
          </a:p>
          <a:p>
            <a:pPr algn="l">
              <a:buFont typeface="Arial" panose="020B0604020202020204" pitchFamily="34" charset="0"/>
              <a:buChar char="•"/>
            </a:pPr>
            <a:r>
              <a:rPr lang="en-US" b="0" i="0" dirty="0">
                <a:solidFill>
                  <a:srgbClr val="262626"/>
                </a:solidFill>
                <a:effectLst/>
                <a:latin typeface="ff-dagny-web-pro"/>
              </a:rPr>
              <a:t> enhances personal independence through access to supportive community features and services (such as adequate healthcare, reliable public transportation, proximity to grocery stores and parks, and more);</a:t>
            </a:r>
          </a:p>
          <a:p>
            <a:pPr algn="l">
              <a:buFont typeface="Arial" panose="020B0604020202020204" pitchFamily="34" charset="0"/>
              <a:buChar char="•"/>
            </a:pPr>
            <a:endParaRPr lang="en-US" b="0" i="0" dirty="0">
              <a:solidFill>
                <a:srgbClr val="262626"/>
              </a:solidFill>
              <a:effectLst/>
              <a:latin typeface="ff-dagny-web-pro"/>
            </a:endParaRPr>
          </a:p>
          <a:p>
            <a:pPr algn="l">
              <a:buFont typeface="Arial" panose="020B0604020202020204" pitchFamily="34" charset="0"/>
              <a:buChar char="•"/>
            </a:pPr>
            <a:r>
              <a:rPr lang="en-US" b="0" i="0" dirty="0">
                <a:solidFill>
                  <a:srgbClr val="262626"/>
                </a:solidFill>
                <a:effectLst/>
                <a:latin typeface="ff-dagny-web-pro"/>
              </a:rPr>
              <a:t> allows residents to remain in their homes and communities as they age (by having affordable and appropriate housing options); and</a:t>
            </a:r>
          </a:p>
          <a:p>
            <a:pPr algn="l">
              <a:buFont typeface="Arial" panose="020B0604020202020204" pitchFamily="34" charset="0"/>
              <a:buChar char="•"/>
            </a:pPr>
            <a:endParaRPr lang="en-US" b="0" i="0" dirty="0">
              <a:solidFill>
                <a:srgbClr val="262626"/>
              </a:solidFill>
              <a:effectLst/>
              <a:latin typeface="ff-dagny-web-pro"/>
            </a:endParaRPr>
          </a:p>
          <a:p>
            <a:pPr algn="l">
              <a:buFont typeface="Arial" panose="020B0604020202020204" pitchFamily="34" charset="0"/>
              <a:buChar char="•"/>
            </a:pPr>
            <a:r>
              <a:rPr lang="en-US" b="0" i="0" dirty="0">
                <a:solidFill>
                  <a:srgbClr val="262626"/>
                </a:solidFill>
                <a:effectLst/>
                <a:latin typeface="ff-dagny-web-pro"/>
              </a:rPr>
              <a:t> provides opportunities for residents of all ages, ability levels, and backgrounds to engage fully in civic, economic, and social life.</a:t>
            </a:r>
            <a:endParaRPr lang="en-US" sz="1200" spc="20" dirty="0">
              <a:solidFill>
                <a:schemeClr val="bg1"/>
              </a:solidFill>
              <a:latin typeface="Arial Nova Light" panose="020B0304020202020204" pitchFamily="34" charset="0"/>
              <a:ea typeface="Segoe UI Historic" panose="020B0502040204020203" pitchFamily="34" charset="0"/>
              <a:cs typeface="Segoe UI Historic" panose="020B0502040204020203" pitchFamily="34" charset="0"/>
            </a:endParaRPr>
          </a:p>
          <a:p>
            <a:pPr defTabSz="685766">
              <a:lnSpc>
                <a:spcPts val="2800"/>
              </a:lnSpc>
              <a:spcAft>
                <a:spcPts val="2000"/>
              </a:spcAft>
            </a:pPr>
            <a:endParaRPr lang="en-US" sz="1200" spc="20" dirty="0">
              <a:solidFill>
                <a:schemeClr val="bg1"/>
              </a:solidFill>
              <a:latin typeface="Arial Nova Light" panose="020B0304020202020204" pitchFamily="34" charset="0"/>
              <a:ea typeface="Segoe UI Historic" panose="020B0502040204020203" pitchFamily="34" charset="0"/>
              <a:cs typeface="Segoe UI Historic" panose="020B0502040204020203" pitchFamily="34" charset="0"/>
            </a:endParaRPr>
          </a:p>
          <a:p>
            <a:pPr defTabSz="685766">
              <a:lnSpc>
                <a:spcPts val="2800"/>
              </a:lnSpc>
              <a:spcAft>
                <a:spcPts val="2000"/>
              </a:spcAft>
            </a:pPr>
            <a:r>
              <a:rPr lang="en-US" sz="1200" spc="20" dirty="0">
                <a:solidFill>
                  <a:schemeClr val="bg1"/>
                </a:solidFill>
                <a:latin typeface="Arial Nova Light" panose="020B0304020202020204" pitchFamily="34" charset="0"/>
                <a:ea typeface="Segoe UI Historic" panose="020B0502040204020203" pitchFamily="34" charset="0"/>
                <a:cs typeface="Segoe UI Historic" panose="020B0502040204020203" pitchFamily="34" charset="0"/>
              </a:rPr>
              <a:t>Once these livable community features are in place, they allow residents of all ages and backgrounds to thrive. </a:t>
            </a:r>
          </a:p>
          <a:p>
            <a:endParaRPr lang="en-US" dirty="0"/>
          </a:p>
        </p:txBody>
      </p:sp>
      <p:sp>
        <p:nvSpPr>
          <p:cNvPr id="4" name="Slide Number Placeholder 3"/>
          <p:cNvSpPr>
            <a:spLocks noGrp="1"/>
          </p:cNvSpPr>
          <p:nvPr>
            <p:ph type="sldNum" sz="quarter" idx="5"/>
          </p:nvPr>
        </p:nvSpPr>
        <p:spPr/>
        <p:txBody>
          <a:bodyPr/>
          <a:lstStyle/>
          <a:p>
            <a:fld id="{4FB1F150-456F-489E-B190-A973711338C7}" type="slidenum">
              <a:rPr lang="en-US" smtClean="0"/>
              <a:t>11</a:t>
            </a:fld>
            <a:endParaRPr lang="en-US"/>
          </a:p>
        </p:txBody>
      </p:sp>
    </p:spTree>
    <p:extLst>
      <p:ext uri="{BB962C8B-B14F-4D97-AF65-F5344CB8AC3E}">
        <p14:creationId xmlns:p14="http://schemas.microsoft.com/office/powerpoint/2010/main" val="2192517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50:notes"/>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50: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three parts are needed for America to address our housing and livability challenges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C51EBE-46A5-F74F-BFF6-3C842DB943A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838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1F150-456F-489E-B190-A973711338C7}" type="slidenum">
              <a:rPr lang="en-US" smtClean="0"/>
              <a:t>15</a:t>
            </a:fld>
            <a:endParaRPr lang="en-US"/>
          </a:p>
        </p:txBody>
      </p:sp>
    </p:spTree>
    <p:extLst>
      <p:ext uri="{BB962C8B-B14F-4D97-AF65-F5344CB8AC3E}">
        <p14:creationId xmlns:p14="http://schemas.microsoft.com/office/powerpoint/2010/main" val="3892454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sz="1200" b="1"/>
              <a:t>62% of adults </a:t>
            </a:r>
            <a:r>
              <a:rPr lang="en-US" sz="1200">
                <a:latin typeface="Arial Nova Light" panose="020B0304020202020204" pitchFamily="34" charset="0"/>
              </a:rPr>
              <a:t>would consider building an ADU on their property to</a:t>
            </a:r>
            <a:r>
              <a:rPr lang="en-US" sz="1200" b="1"/>
              <a:t> provide a place for a loved one needing care </a:t>
            </a:r>
            <a:endParaRPr lang="en-US" sz="1200">
              <a:latin typeface="Arial Nova Light" panose="020B0304020202020204" pitchFamily="34" charset="0"/>
            </a:endParaRPr>
          </a:p>
          <a:p>
            <a:pPr marL="0" indent="0" algn="l">
              <a:spcBef>
                <a:spcPts val="1000"/>
              </a:spcBef>
              <a:spcAft>
                <a:spcPts val="600"/>
              </a:spcAft>
              <a:buFont typeface="Arial" panose="020B0604020202020204" pitchFamily="34" charset="0"/>
              <a:buNone/>
            </a:pPr>
            <a:endParaRPr lang="en-US" sz="1200">
              <a:solidFill>
                <a:srgbClr val="000000"/>
              </a:solidFill>
              <a:ea typeface="Source Sans Pro" panose="020B0503030403020204" pitchFamily="34" charset="0"/>
              <a:cs typeface="Calibri"/>
            </a:endParaRPr>
          </a:p>
          <a:p>
            <a:pPr marL="0" indent="0" algn="l">
              <a:spcBef>
                <a:spcPts val="1000"/>
              </a:spcBef>
              <a:spcAft>
                <a:spcPts val="600"/>
              </a:spcAft>
              <a:buFont typeface="Arial" panose="020B0604020202020204" pitchFamily="34" charset="0"/>
              <a:buNone/>
            </a:pPr>
            <a:r>
              <a:rPr lang="en-US" sz="1200">
                <a:solidFill>
                  <a:srgbClr val="000000"/>
                </a:solidFill>
                <a:ea typeface="Source Sans Pro" panose="020B0503030403020204" pitchFamily="34" charset="0"/>
                <a:cs typeface="Calibri"/>
              </a:rPr>
              <a:t>Benefits of ADUs</a:t>
            </a:r>
          </a:p>
          <a:p>
            <a:pPr marL="342900" indent="-342900" algn="l">
              <a:spcBef>
                <a:spcPts val="1000"/>
              </a:spcBef>
              <a:spcAft>
                <a:spcPts val="600"/>
              </a:spcAft>
              <a:buFont typeface="Arial" panose="020B0604020202020204" pitchFamily="34" charset="0"/>
              <a:buChar char="•"/>
            </a:pPr>
            <a:r>
              <a:rPr lang="en-US" sz="1200">
                <a:solidFill>
                  <a:srgbClr val="000000"/>
                </a:solidFill>
                <a:ea typeface="Source Sans Pro" panose="020B0503030403020204" pitchFamily="34" charset="0"/>
                <a:cs typeface="Calibri"/>
              </a:rPr>
              <a:t>Aging in home and community</a:t>
            </a:r>
          </a:p>
          <a:p>
            <a:pPr marL="342900" indent="-342900" algn="l">
              <a:spcBef>
                <a:spcPts val="1000"/>
              </a:spcBef>
              <a:spcAft>
                <a:spcPts val="600"/>
              </a:spcAft>
              <a:buFont typeface="Arial" panose="020B0604020202020204" pitchFamily="34" charset="0"/>
              <a:buChar char="•"/>
            </a:pPr>
            <a:r>
              <a:rPr lang="en-US" sz="1200">
                <a:solidFill>
                  <a:srgbClr val="000000"/>
                </a:solidFill>
                <a:ea typeface="Source Sans Pro" panose="020B0503030403020204" pitchFamily="34" charset="0"/>
                <a:cs typeface="Calibri"/>
              </a:rPr>
              <a:t>Accessibility for people with limited mobility</a:t>
            </a:r>
          </a:p>
          <a:p>
            <a:pPr marL="342900" indent="-342900" algn="l">
              <a:spcBef>
                <a:spcPts val="1000"/>
              </a:spcBef>
              <a:spcAft>
                <a:spcPts val="600"/>
              </a:spcAft>
              <a:buFont typeface="Arial" panose="020B0604020202020204" pitchFamily="34" charset="0"/>
              <a:buChar char="•"/>
            </a:pPr>
            <a:r>
              <a:rPr lang="en-US" sz="1200">
                <a:solidFill>
                  <a:srgbClr val="000000"/>
                </a:solidFill>
                <a:ea typeface="Source Sans Pro" panose="020B0503030403020204" pitchFamily="34" charset="0"/>
                <a:cs typeface="Calibri"/>
              </a:rPr>
              <a:t>Space for caregiver</a:t>
            </a:r>
          </a:p>
          <a:p>
            <a:pPr marL="342900" indent="-342900" algn="l">
              <a:spcBef>
                <a:spcPts val="1000"/>
              </a:spcBef>
              <a:spcAft>
                <a:spcPts val="600"/>
              </a:spcAft>
              <a:buFont typeface="Arial" panose="020B0604020202020204" pitchFamily="34" charset="0"/>
              <a:buChar char="•"/>
            </a:pPr>
            <a:r>
              <a:rPr lang="en-US" sz="1200">
                <a:solidFill>
                  <a:srgbClr val="000000"/>
                </a:solidFill>
                <a:ea typeface="Source Sans Pro" panose="020B0503030403020204" pitchFamily="34" charset="0"/>
                <a:cs typeface="Calibri"/>
              </a:rPr>
              <a:t>Entry-level housing</a:t>
            </a:r>
          </a:p>
          <a:p>
            <a:pPr marL="342900" indent="-342900" algn="l">
              <a:spcBef>
                <a:spcPts val="1000"/>
              </a:spcBef>
              <a:spcAft>
                <a:spcPts val="600"/>
              </a:spcAft>
              <a:buFont typeface="Arial" panose="020B0604020202020204" pitchFamily="34" charset="0"/>
              <a:buChar char="•"/>
            </a:pPr>
            <a:r>
              <a:rPr lang="en-US" sz="1200">
                <a:solidFill>
                  <a:srgbClr val="000000"/>
                </a:solidFill>
                <a:ea typeface="Source Sans Pro" panose="020B0503030403020204" pitchFamily="34" charset="0"/>
                <a:cs typeface="Calibri"/>
              </a:rPr>
              <a:t>Income generation</a:t>
            </a:r>
          </a:p>
          <a:p>
            <a:pPr marL="342900" indent="-342900" algn="l">
              <a:spcBef>
                <a:spcPts val="1000"/>
              </a:spcBef>
              <a:spcAft>
                <a:spcPts val="600"/>
              </a:spcAft>
              <a:buFont typeface="Arial" panose="020B0604020202020204" pitchFamily="34" charset="0"/>
              <a:buChar char="•"/>
            </a:pPr>
            <a:r>
              <a:rPr lang="en-US" sz="1200">
                <a:solidFill>
                  <a:srgbClr val="000000"/>
                </a:solidFill>
                <a:ea typeface="Source Sans Pro" panose="020B0503030403020204" pitchFamily="34" charset="0"/>
                <a:cs typeface="Calibri"/>
              </a:rPr>
              <a:t>More attainable housing options in the community</a:t>
            </a:r>
          </a:p>
          <a:p>
            <a:endParaRPr lang="en-US"/>
          </a:p>
        </p:txBody>
      </p:sp>
      <p:sp>
        <p:nvSpPr>
          <p:cNvPr id="4" name="Slide Number Placeholder 3"/>
          <p:cNvSpPr>
            <a:spLocks noGrp="1"/>
          </p:cNvSpPr>
          <p:nvPr>
            <p:ph type="sldNum" sz="quarter" idx="5"/>
          </p:nvPr>
        </p:nvSpPr>
        <p:spPr/>
        <p:txBody>
          <a:bodyPr/>
          <a:lstStyle/>
          <a:p>
            <a:fld id="{4FB1F150-456F-489E-B190-A973711338C7}" type="slidenum">
              <a:rPr lang="en-US" smtClean="0"/>
              <a:t>16</a:t>
            </a:fld>
            <a:endParaRPr lang="en-US"/>
          </a:p>
        </p:txBody>
      </p:sp>
    </p:spTree>
    <p:extLst>
      <p:ext uri="{BB962C8B-B14F-4D97-AF65-F5344CB8AC3E}">
        <p14:creationId xmlns:p14="http://schemas.microsoft.com/office/powerpoint/2010/main" val="3229362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spcAft>
                <a:spcPts val="1200"/>
              </a:spcAft>
            </a:pPr>
            <a:r>
              <a:rPr lang="en-US" sz="1800" b="1" dirty="0">
                <a:ea typeface="Source Sans Pro SemiBold" panose="020B0603030403020204" pitchFamily="34" charset="0"/>
              </a:rPr>
              <a:t>Overall Livability Score</a:t>
            </a:r>
          </a:p>
          <a:p>
            <a:pPr marL="117475" indent="-117475">
              <a:spcAft>
                <a:spcPts val="600"/>
              </a:spcAft>
              <a:buFont typeface="Arial" panose="020B0604020202020204" pitchFamily="34" charset="0"/>
              <a:buChar char="•"/>
            </a:pPr>
            <a:r>
              <a:rPr lang="en-US" sz="1200" dirty="0">
                <a:latin typeface="Arial Nova Light" panose="020B0304020202020204" pitchFamily="34" charset="0"/>
                <a:ea typeface="Source Sans Pro" panose="020B0503030403020204" pitchFamily="34" charset="0"/>
              </a:rPr>
              <a:t>Captures the complexity of what produces a high quality of life for a diverse population across many ages in seven categories of livability</a:t>
            </a:r>
          </a:p>
          <a:p>
            <a:pPr marL="117475" indent="-117475">
              <a:spcAft>
                <a:spcPts val="600"/>
              </a:spcAft>
              <a:buFont typeface="Arial" panose="020B0604020202020204" pitchFamily="34" charset="0"/>
              <a:buChar char="•"/>
            </a:pPr>
            <a:r>
              <a:rPr lang="en-US" sz="1200" dirty="0">
                <a:latin typeface="Arial Nova Light" panose="020B0304020202020204" pitchFamily="34" charset="0"/>
                <a:ea typeface="Source Sans Pro" panose="020B0503030403020204" pitchFamily="34" charset="0"/>
              </a:rPr>
              <a:t>Every location in the US is scored on a scale from 0 to 100</a:t>
            </a:r>
          </a:p>
          <a:p>
            <a:pPr marL="117475" indent="-117475">
              <a:spcAft>
                <a:spcPts val="600"/>
              </a:spcAft>
              <a:buFont typeface="Arial" panose="020B0604020202020204" pitchFamily="34" charset="0"/>
              <a:buChar char="•"/>
            </a:pPr>
            <a:r>
              <a:rPr lang="en-US" sz="1200" dirty="0">
                <a:latin typeface="Arial Nova Light" panose="020B0304020202020204" pitchFamily="34" charset="0"/>
                <a:ea typeface="Source Sans Pro" panose="020B0503030403020204" pitchFamily="34" charset="0"/>
              </a:rPr>
              <a:t>The average location scores a 50</a:t>
            </a:r>
          </a:p>
          <a:p>
            <a:pPr marL="117475" indent="-117475">
              <a:spcAft>
                <a:spcPts val="600"/>
              </a:spcAft>
              <a:buFont typeface="Arial" panose="020B0604020202020204" pitchFamily="34" charset="0"/>
              <a:buChar char="•"/>
            </a:pPr>
            <a:r>
              <a:rPr lang="en-US" sz="1200" dirty="0">
                <a:latin typeface="Arial Nova Light" panose="020B0304020202020204" pitchFamily="34" charset="0"/>
                <a:ea typeface="Source Sans Pro" panose="020B0503030403020204" pitchFamily="34" charset="0"/>
              </a:rPr>
              <a:t>Neighborhood scores range from 20 to 76</a:t>
            </a:r>
          </a:p>
          <a:p>
            <a:pPr marL="117475" indent="-117475">
              <a:spcAft>
                <a:spcPts val="1200"/>
              </a:spcAft>
              <a:buFont typeface="Arial" panose="020B0604020202020204" pitchFamily="34" charset="0"/>
              <a:buChar char="•"/>
            </a:pPr>
            <a:r>
              <a:rPr lang="en-US" sz="1200" dirty="0">
                <a:latin typeface="Arial Nova Light" panose="020B0304020202020204" pitchFamily="34" charset="0"/>
                <a:ea typeface="Source Sans Pro" panose="020B0503030403020204" pitchFamily="34" charset="0"/>
              </a:rPr>
              <a:t>City scores range from 23 to 73</a:t>
            </a:r>
          </a:p>
          <a:p>
            <a:pPr marL="117475" indent="-117475">
              <a:spcAft>
                <a:spcPts val="1200"/>
              </a:spcAft>
              <a:buFont typeface="Arial" panose="020B0604020202020204" pitchFamily="34" charset="0"/>
              <a:buChar char="•"/>
            </a:pPr>
            <a:endParaRPr lang="en-US" sz="1200" dirty="0">
              <a:latin typeface="Arial Nova Light" panose="020B0304020202020204" pitchFamily="34" charset="0"/>
              <a:ea typeface="Source Sans Pro" panose="020B0503030403020204" pitchFamily="34" charset="0"/>
            </a:endParaRPr>
          </a:p>
          <a:p>
            <a:pPr marL="0" indent="0">
              <a:spcAft>
                <a:spcPts val="1200"/>
              </a:spcAft>
              <a:buFont typeface="Arial" panose="020B0604020202020204" pitchFamily="34" charset="0"/>
              <a:buNone/>
            </a:pPr>
            <a:r>
              <a:rPr lang="en-US" sz="1200" dirty="0">
                <a:latin typeface="Arial Nova Light" panose="020B0304020202020204" pitchFamily="34" charset="0"/>
                <a:ea typeface="Source Sans Pro" panose="020B0503030403020204" pitchFamily="34" charset="0"/>
              </a:rPr>
              <a:t>ATTRIBUTES</a:t>
            </a:r>
          </a:p>
          <a:p>
            <a:pPr marL="0" indent="0">
              <a:spcAft>
                <a:spcPts val="1200"/>
              </a:spcAft>
              <a:buFont typeface="Arial" panose="020B0604020202020204" pitchFamily="34" charset="0"/>
              <a:buNone/>
            </a:pPr>
            <a:endParaRPr lang="en-US" sz="1200" dirty="0">
              <a:latin typeface="Arial Nova Light" panose="020B0304020202020204" pitchFamily="34" charset="0"/>
              <a:ea typeface="Source Sans Pro" panose="020B0503030403020204" pitchFamily="34" charset="0"/>
            </a:endParaRPr>
          </a:p>
          <a:p>
            <a:pPr marL="0" indent="0">
              <a:spcAft>
                <a:spcPts val="1200"/>
              </a:spcAft>
              <a:buFont typeface="Arial" panose="020B0604020202020204" pitchFamily="34" charset="0"/>
              <a:buNone/>
            </a:pPr>
            <a:r>
              <a:rPr lang="en-US" sz="1200" dirty="0">
                <a:latin typeface="Arial Nova Light" panose="020B0304020202020204" pitchFamily="34" charset="0"/>
                <a:ea typeface="Source Sans Pro" panose="020B0503030403020204" pitchFamily="34" charset="0"/>
              </a:rPr>
              <a:t>Housing</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Housing accessibility</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Housing options</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Housing affordability</a:t>
            </a:r>
            <a:endParaRPr lang="en-US" sz="1200" dirty="0">
              <a:latin typeface="Arial Nova Light" panose="020B0304020202020204" pitchFamily="34" charset="0"/>
              <a:ea typeface="Source Sans Pro" panose="020B0503030403020204" pitchFamily="34" charset="0"/>
            </a:endParaRPr>
          </a:p>
          <a:p>
            <a:pPr marL="0" indent="0">
              <a:spcAft>
                <a:spcPts val="1200"/>
              </a:spcAft>
              <a:buFont typeface="Arial" panose="020B0604020202020204" pitchFamily="34" charset="0"/>
              <a:buNone/>
            </a:pPr>
            <a:r>
              <a:rPr lang="en-US" sz="1200" dirty="0">
                <a:latin typeface="Arial Nova Light" panose="020B0304020202020204" pitchFamily="34" charset="0"/>
                <a:ea typeface="Source Sans Pro" panose="020B0503030403020204" pitchFamily="34" charset="0"/>
              </a:rPr>
              <a:t>Neighborhood</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Proximity to destinations</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Mixed-use neighborhoods</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Compact neighborhoods</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Personal safety</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Neighborhood quality</a:t>
            </a:r>
            <a:endParaRPr lang="en-US" sz="1200" dirty="0">
              <a:latin typeface="Arial Nova Light" panose="020B0304020202020204" pitchFamily="34" charset="0"/>
              <a:ea typeface="Source Sans Pro" panose="020B0503030403020204" pitchFamily="34" charset="0"/>
            </a:endParaRPr>
          </a:p>
          <a:p>
            <a:pPr marL="0" indent="0">
              <a:spcAft>
                <a:spcPts val="1200"/>
              </a:spcAft>
              <a:buFont typeface="Arial" panose="020B0604020202020204" pitchFamily="34" charset="0"/>
              <a:buNone/>
            </a:pPr>
            <a:endParaRPr lang="en-US" sz="1200" dirty="0">
              <a:latin typeface="Arial Nova Light" panose="020B0304020202020204" pitchFamily="34" charset="0"/>
              <a:ea typeface="Source Sans Pro" panose="020B0503030403020204" pitchFamily="34" charset="0"/>
            </a:endParaRPr>
          </a:p>
          <a:p>
            <a:pPr marL="0" indent="0">
              <a:spcAft>
                <a:spcPts val="1200"/>
              </a:spcAft>
              <a:buFont typeface="Arial" panose="020B0604020202020204" pitchFamily="34" charset="0"/>
              <a:buNone/>
            </a:pPr>
            <a:r>
              <a:rPr lang="en-US" sz="1200" dirty="0">
                <a:latin typeface="Arial Nova Light" panose="020B0304020202020204" pitchFamily="34" charset="0"/>
                <a:ea typeface="Source Sans Pro" panose="020B0503030403020204" pitchFamily="34" charset="0"/>
              </a:rPr>
              <a:t>Transportation</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Convenient transportation options</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Transportation costs</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Safe streets</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Accessible system design</a:t>
            </a:r>
            <a:endParaRPr lang="en-US" sz="1200" dirty="0">
              <a:latin typeface="Arial Nova Light" panose="020B0304020202020204" pitchFamily="34" charset="0"/>
              <a:ea typeface="Source Sans Pro" panose="020B0503030403020204" pitchFamily="34" charset="0"/>
            </a:endParaRPr>
          </a:p>
          <a:p>
            <a:pPr marL="0" indent="0">
              <a:spcAft>
                <a:spcPts val="1200"/>
              </a:spcAft>
              <a:buFont typeface="Arial" panose="020B0604020202020204" pitchFamily="34" charset="0"/>
              <a:buNone/>
            </a:pPr>
            <a:endParaRPr lang="en-US" sz="1200" dirty="0">
              <a:latin typeface="Arial Nova Light" panose="020B0304020202020204" pitchFamily="34" charset="0"/>
              <a:ea typeface="Source Sans Pro" panose="020B0503030403020204" pitchFamily="34" charset="0"/>
            </a:endParaRPr>
          </a:p>
          <a:p>
            <a:pPr marL="0" indent="0">
              <a:spcAft>
                <a:spcPts val="1200"/>
              </a:spcAft>
              <a:buFont typeface="Arial" panose="020B0604020202020204" pitchFamily="34" charset="0"/>
              <a:buNone/>
            </a:pPr>
            <a:r>
              <a:rPr lang="en-US" sz="1200" dirty="0">
                <a:latin typeface="Arial Nova Light" panose="020B0304020202020204" pitchFamily="34" charset="0"/>
                <a:ea typeface="Source Sans Pro" panose="020B0503030403020204" pitchFamily="34" charset="0"/>
              </a:rPr>
              <a:t>Environment</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Water quality</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Air quality</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Resilience</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Energy efficiency</a:t>
            </a:r>
          </a:p>
          <a:p>
            <a:pPr marL="0" indent="0">
              <a:spcAft>
                <a:spcPts val="1200"/>
              </a:spcAft>
              <a:buFont typeface="Arial" panose="020B0604020202020204" pitchFamily="34" charset="0"/>
              <a:buNone/>
            </a:pPr>
            <a:endParaRPr lang="en-US" sz="1200" dirty="0">
              <a:latin typeface="Arial Nova Light" panose="020B0304020202020204" pitchFamily="34" charset="0"/>
              <a:ea typeface="Source Sans Pro" panose="020B0503030403020204" pitchFamily="34" charset="0"/>
            </a:endParaRPr>
          </a:p>
          <a:p>
            <a:pPr marL="0" indent="0">
              <a:spcAft>
                <a:spcPts val="1200"/>
              </a:spcAft>
              <a:buFont typeface="Arial" panose="020B0604020202020204" pitchFamily="34" charset="0"/>
              <a:buNone/>
            </a:pPr>
            <a:endParaRPr lang="en-US" sz="1200" dirty="0">
              <a:latin typeface="Arial Nova Light" panose="020B0304020202020204" pitchFamily="34" charset="0"/>
              <a:ea typeface="Source Sans Pro" panose="020B0503030403020204" pitchFamily="34" charset="0"/>
            </a:endParaRPr>
          </a:p>
          <a:p>
            <a:pPr marL="0" indent="0">
              <a:spcAft>
                <a:spcPts val="1200"/>
              </a:spcAft>
              <a:buFont typeface="Arial" panose="020B0604020202020204" pitchFamily="34" charset="0"/>
              <a:buNone/>
            </a:pPr>
            <a:r>
              <a:rPr lang="en-US" sz="1200" dirty="0">
                <a:latin typeface="Arial Nova Light" panose="020B0304020202020204" pitchFamily="34" charset="0"/>
                <a:ea typeface="Source Sans Pro" panose="020B0503030403020204" pitchFamily="34" charset="0"/>
              </a:rPr>
              <a:t>Health</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Healthy behaviors</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Access to health care</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Quality of health care</a:t>
            </a:r>
            <a:endParaRPr lang="en-US" sz="1100" dirty="0">
              <a:latin typeface="Arial Nova Light" panose="020B0304020202020204" pitchFamily="34" charset="0"/>
              <a:ea typeface="Segoe UI Historic" panose="020B0502040204020203" pitchFamily="34" charset="0"/>
              <a:cs typeface="Segoe UI Historic" panose="020B0502040204020203" pitchFamily="34" charset="0"/>
            </a:endParaRPr>
          </a:p>
          <a:p>
            <a:pPr marL="0" indent="0">
              <a:spcAft>
                <a:spcPts val="1200"/>
              </a:spcAft>
              <a:buFont typeface="Arial" panose="020B0604020202020204" pitchFamily="34" charset="0"/>
              <a:buNone/>
            </a:pPr>
            <a:endParaRPr lang="en-US" sz="1200" dirty="0">
              <a:latin typeface="Arial Nova Light" panose="020B0304020202020204" pitchFamily="34" charset="0"/>
              <a:ea typeface="Source Sans Pro" panose="020B0503030403020204" pitchFamily="34" charset="0"/>
            </a:endParaRPr>
          </a:p>
          <a:p>
            <a:pPr marL="0" indent="0">
              <a:spcAft>
                <a:spcPts val="1200"/>
              </a:spcAft>
              <a:buFont typeface="Arial" panose="020B0604020202020204" pitchFamily="34" charset="0"/>
              <a:buNone/>
            </a:pPr>
            <a:r>
              <a:rPr lang="en-US" sz="1200" dirty="0">
                <a:latin typeface="Arial Nova Light" panose="020B0304020202020204" pitchFamily="34" charset="0"/>
                <a:ea typeface="Source Sans Pro" panose="020B0503030403020204" pitchFamily="34" charset="0"/>
              </a:rPr>
              <a:t>Engagement</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Internet access</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Civic engagement</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Social engagement</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Equal rights</a:t>
            </a:r>
          </a:p>
          <a:p>
            <a:pPr marL="0" indent="0">
              <a:spcAft>
                <a:spcPts val="1200"/>
              </a:spcAft>
              <a:buFont typeface="Arial" panose="020B0604020202020204" pitchFamily="34" charset="0"/>
              <a:buNone/>
            </a:pPr>
            <a:endParaRPr lang="en-US" sz="1200" dirty="0">
              <a:latin typeface="Arial Nova Light" panose="020B0304020202020204" pitchFamily="34" charset="0"/>
              <a:ea typeface="Source Sans Pro" panose="020B0503030403020204" pitchFamily="34" charset="0"/>
            </a:endParaRPr>
          </a:p>
          <a:p>
            <a:pPr marL="0" indent="0">
              <a:spcAft>
                <a:spcPts val="1200"/>
              </a:spcAft>
              <a:buFont typeface="Arial" panose="020B0604020202020204" pitchFamily="34" charset="0"/>
              <a:buNone/>
            </a:pPr>
            <a:r>
              <a:rPr lang="en-US" sz="1200" dirty="0">
                <a:latin typeface="Arial Nova Light" panose="020B0304020202020204" pitchFamily="34" charset="0"/>
                <a:ea typeface="Source Sans Pro" panose="020B0503030403020204" pitchFamily="34" charset="0"/>
              </a:rPr>
              <a:t>Opportunity</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Equal opportunity</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Economic opportunity</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Education</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Multi-generational communities</a:t>
            </a:r>
          </a:p>
          <a:p>
            <a:pPr marL="171450" indent="-171450">
              <a:lnSpc>
                <a:spcPts val="1800"/>
              </a:lnSpc>
              <a:spcAft>
                <a:spcPts val="600"/>
              </a:spcAft>
              <a:buFont typeface="Arial" panose="020B0604020202020204" pitchFamily="34" charset="0"/>
              <a:buChar char="•"/>
            </a:pPr>
            <a:r>
              <a:rPr lang="en-US" sz="1200" dirty="0">
                <a:latin typeface="Arial Nova Light" panose="020B0304020202020204" pitchFamily="34" charset="0"/>
                <a:ea typeface="Segoe UI Historic" panose="020B0502040204020203" pitchFamily="34" charset="0"/>
                <a:cs typeface="Segoe UI Historic" panose="020B0502040204020203" pitchFamily="34" charset="0"/>
              </a:rPr>
              <a:t>Local fiscal health</a:t>
            </a:r>
          </a:p>
          <a:p>
            <a:pPr marL="117475" indent="-117475">
              <a:spcAft>
                <a:spcPts val="1200"/>
              </a:spcAft>
              <a:buFont typeface="Arial" panose="020B0604020202020204" pitchFamily="34" charset="0"/>
              <a:buChar char="•"/>
            </a:pPr>
            <a:endParaRPr lang="en-US" sz="1200" dirty="0">
              <a:latin typeface="Arial Nova Light" panose="020B0304020202020204" pitchFamily="34" charset="0"/>
              <a:ea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4FB1F150-456F-489E-B190-A973711338C7}" type="slidenum">
              <a:rPr lang="en-US" smtClean="0"/>
              <a:t>23</a:t>
            </a:fld>
            <a:endParaRPr lang="en-US"/>
          </a:p>
        </p:txBody>
      </p:sp>
    </p:spTree>
    <p:extLst>
      <p:ext uri="{BB962C8B-B14F-4D97-AF65-F5344CB8AC3E}">
        <p14:creationId xmlns:p14="http://schemas.microsoft.com/office/powerpoint/2010/main" val="4071506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D4CF9-41E2-C297-3097-4514A8FEC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9BFD8-B073-92B5-04F1-5849A7C009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DFA4C0-0E71-4D64-F446-549AED9CD588}"/>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ECA60602-29C7-A083-E850-6FC38CCC8034}"/>
              </a:ext>
            </a:extLst>
          </p:cNvPr>
          <p:cNvSpPr>
            <a:spLocks noGrp="1"/>
          </p:cNvSpPr>
          <p:nvPr>
            <p:ph type="sldNum" sz="quarter" idx="5"/>
          </p:nvPr>
        </p:nvSpPr>
        <p:spPr/>
        <p:txBody>
          <a:bodyPr/>
          <a:lstStyle/>
          <a:p>
            <a:fld id="{4FB1F150-456F-489E-B190-A973711338C7}" type="slidenum">
              <a:rPr lang="en-US" smtClean="0"/>
              <a:t>25</a:t>
            </a:fld>
            <a:endParaRPr lang="en-US"/>
          </a:p>
        </p:txBody>
      </p:sp>
    </p:spTree>
    <p:extLst>
      <p:ext uri="{BB962C8B-B14F-4D97-AF65-F5344CB8AC3E}">
        <p14:creationId xmlns:p14="http://schemas.microsoft.com/office/powerpoint/2010/main" val="2841690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Visit aarp.org/livable</a:t>
            </a:r>
          </a:p>
        </p:txBody>
      </p:sp>
      <p:sp>
        <p:nvSpPr>
          <p:cNvPr id="4" name="Slide Number Placeholder 3"/>
          <p:cNvSpPr>
            <a:spLocks noGrp="1"/>
          </p:cNvSpPr>
          <p:nvPr>
            <p:ph type="sldNum" sz="quarter" idx="5"/>
          </p:nvPr>
        </p:nvSpPr>
        <p:spPr/>
        <p:txBody>
          <a:bodyPr/>
          <a:lstStyle/>
          <a:p>
            <a:fld id="{4FB1F150-456F-489E-B190-A973711338C7}" type="slidenum">
              <a:rPr lang="en-US" smtClean="0"/>
              <a:t>26</a:t>
            </a:fld>
            <a:endParaRPr lang="en-US"/>
          </a:p>
        </p:txBody>
      </p:sp>
    </p:spTree>
    <p:extLst>
      <p:ext uri="{BB962C8B-B14F-4D97-AF65-F5344CB8AC3E}">
        <p14:creationId xmlns:p14="http://schemas.microsoft.com/office/powerpoint/2010/main" val="1271628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68967-9B44-B13E-06FB-3E0FFBCDB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40E2E-214F-8F96-E2AB-0B5A995697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A7DDD4-DCB2-21E5-7102-8BCA0BD32874}"/>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We need to think differently.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Reality of being incremental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Small victories build to big victories – Anna has example of a small victory that built to a bigger one. Transit line.  </a:t>
            </a:r>
          </a:p>
          <a:p>
            <a:endParaRPr lang="en-US" dirty="0"/>
          </a:p>
        </p:txBody>
      </p:sp>
      <p:sp>
        <p:nvSpPr>
          <p:cNvPr id="4" name="Slide Number Placeholder 3">
            <a:extLst>
              <a:ext uri="{FF2B5EF4-FFF2-40B4-BE49-F238E27FC236}">
                <a16:creationId xmlns:a16="http://schemas.microsoft.com/office/drawing/2014/main" id="{5422AF08-04B9-FBF4-F0CF-AF790A778982}"/>
              </a:ext>
            </a:extLst>
          </p:cNvPr>
          <p:cNvSpPr>
            <a:spLocks noGrp="1"/>
          </p:cNvSpPr>
          <p:nvPr>
            <p:ph type="sldNum" sz="quarter" idx="5"/>
          </p:nvPr>
        </p:nvSpPr>
        <p:spPr/>
        <p:txBody>
          <a:bodyPr/>
          <a:lstStyle/>
          <a:p>
            <a:fld id="{4FB1F150-456F-489E-B190-A973711338C7}" type="slidenum">
              <a:rPr lang="en-US" smtClean="0"/>
              <a:t>28</a:t>
            </a:fld>
            <a:endParaRPr lang="en-US"/>
          </a:p>
        </p:txBody>
      </p:sp>
    </p:spTree>
    <p:extLst>
      <p:ext uri="{BB962C8B-B14F-4D97-AF65-F5344CB8AC3E}">
        <p14:creationId xmlns:p14="http://schemas.microsoft.com/office/powerpoint/2010/main" val="810448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1F150-456F-489E-B190-A973711338C7}" type="slidenum">
              <a:rPr lang="en-US" smtClean="0"/>
              <a:t>29</a:t>
            </a:fld>
            <a:endParaRPr lang="en-US"/>
          </a:p>
        </p:txBody>
      </p:sp>
    </p:spTree>
    <p:extLst>
      <p:ext uri="{BB962C8B-B14F-4D97-AF65-F5344CB8AC3E}">
        <p14:creationId xmlns:p14="http://schemas.microsoft.com/office/powerpoint/2010/main" val="4240822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1F150-456F-489E-B190-A973711338C7}" type="slidenum">
              <a:rPr lang="en-US" smtClean="0"/>
              <a:t>2</a:t>
            </a:fld>
            <a:endParaRPr lang="en-US"/>
          </a:p>
        </p:txBody>
      </p:sp>
    </p:spTree>
    <p:extLst>
      <p:ext uri="{BB962C8B-B14F-4D97-AF65-F5344CB8AC3E}">
        <p14:creationId xmlns:p14="http://schemas.microsoft.com/office/powerpoint/2010/main" val="261308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800"/>
              </a:spcAft>
              <a:buFont typeface="Arial" panose="020B0604020202020204" pitchFamily="34" charset="0"/>
              <a:buNone/>
            </a:pPr>
            <a:r>
              <a:rPr lang="en-US" sz="1200" b="1" dirty="0">
                <a:latin typeface="Arial Nova Light" panose="020B0304020202020204" pitchFamily="34" charset="0"/>
              </a:rPr>
              <a:t>US Households</a:t>
            </a:r>
          </a:p>
          <a:p>
            <a:pPr marL="171450" indent="-171450">
              <a:spcAft>
                <a:spcPts val="1800"/>
              </a:spcAft>
              <a:buFont typeface="Arial" panose="020B0604020202020204" pitchFamily="34" charset="0"/>
              <a:buChar char="•"/>
            </a:pPr>
            <a:r>
              <a:rPr lang="en-US" sz="1200" dirty="0">
                <a:latin typeface="Arial Nova Light" panose="020B0304020202020204" pitchFamily="34" charset="0"/>
              </a:rPr>
              <a:t>More people are living alone</a:t>
            </a:r>
          </a:p>
          <a:p>
            <a:pPr marL="171450" indent="-171450">
              <a:spcAft>
                <a:spcPts val="1800"/>
              </a:spcAft>
              <a:buFont typeface="Arial" panose="020B0604020202020204" pitchFamily="34" charset="0"/>
              <a:buChar char="•"/>
            </a:pPr>
            <a:r>
              <a:rPr lang="en-US" sz="1200" dirty="0">
                <a:latin typeface="Arial Nova Light" panose="020B0304020202020204" pitchFamily="34" charset="0"/>
              </a:rPr>
              <a:t>The middle class is shrinking</a:t>
            </a:r>
          </a:p>
          <a:p>
            <a:endParaRPr lang="en-US" dirty="0"/>
          </a:p>
        </p:txBody>
      </p:sp>
      <p:sp>
        <p:nvSpPr>
          <p:cNvPr id="4" name="Slide Number Placeholder 3"/>
          <p:cNvSpPr>
            <a:spLocks noGrp="1"/>
          </p:cNvSpPr>
          <p:nvPr>
            <p:ph type="sldNum" sz="quarter" idx="5"/>
          </p:nvPr>
        </p:nvSpPr>
        <p:spPr/>
        <p:txBody>
          <a:bodyPr/>
          <a:lstStyle/>
          <a:p>
            <a:fld id="{EF61835C-A2FC-1747-BB69-AEBBD1BD5C01}" type="slidenum">
              <a:rPr lang="en-US" smtClean="0"/>
              <a:t>3</a:t>
            </a:fld>
            <a:endParaRPr lang="en-US"/>
          </a:p>
        </p:txBody>
      </p:sp>
    </p:spTree>
    <p:extLst>
      <p:ext uri="{BB962C8B-B14F-4D97-AF65-F5344CB8AC3E}">
        <p14:creationId xmlns:p14="http://schemas.microsoft.com/office/powerpoint/2010/main" val="2721633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Aft>
                <a:spcPts val="1400"/>
              </a:spcAft>
              <a:buFont typeface="Arial" panose="020B0604020202020204" pitchFamily="34" charset="0"/>
              <a:buNone/>
            </a:pPr>
            <a:r>
              <a:rPr lang="en-US" sz="1200" b="1" dirty="0">
                <a:latin typeface="Arial Nova Light" panose="020B0304020202020204" pitchFamily="34" charset="0"/>
              </a:rPr>
              <a:t>People also want:</a:t>
            </a:r>
          </a:p>
          <a:p>
            <a:pPr marL="171450" indent="-171450">
              <a:lnSpc>
                <a:spcPct val="110000"/>
              </a:lnSpc>
              <a:spcAft>
                <a:spcPts val="1400"/>
              </a:spcAft>
              <a:buFont typeface="Arial" panose="020B0604020202020204" pitchFamily="34" charset="0"/>
              <a:buChar char="•"/>
            </a:pPr>
            <a:r>
              <a:rPr lang="en-US" sz="1200" dirty="0">
                <a:latin typeface="Arial Nova Light" panose="020B0304020202020204" pitchFamily="34" charset="0"/>
              </a:rPr>
              <a:t>Conveniently located grocery stores with healthy food,</a:t>
            </a:r>
          </a:p>
          <a:p>
            <a:pPr marL="171450" indent="-171450">
              <a:lnSpc>
                <a:spcPct val="110000"/>
              </a:lnSpc>
              <a:spcAft>
                <a:spcPts val="1400"/>
              </a:spcAft>
              <a:buFont typeface="Arial" panose="020B0604020202020204" pitchFamily="34" charset="0"/>
              <a:buChar char="•"/>
            </a:pPr>
            <a:r>
              <a:rPr lang="en-US" sz="1200" dirty="0">
                <a:latin typeface="Arial Nova Light" panose="020B0304020202020204" pitchFamily="34" charset="0"/>
              </a:rPr>
              <a:t>Convenient high-quality health care services,</a:t>
            </a:r>
          </a:p>
          <a:p>
            <a:pPr marL="171450" indent="-171450">
              <a:lnSpc>
                <a:spcPct val="110000"/>
              </a:lnSpc>
              <a:spcAft>
                <a:spcPts val="1400"/>
              </a:spcAft>
              <a:buFont typeface="Arial" panose="020B0604020202020204" pitchFamily="34" charset="0"/>
              <a:buChar char="•"/>
            </a:pPr>
            <a:r>
              <a:rPr lang="en-US" sz="1200" dirty="0">
                <a:latin typeface="Arial Nova Light" panose="020B0304020202020204" pitchFamily="34" charset="0"/>
              </a:rPr>
              <a:t>Having housing that is located near key services,</a:t>
            </a:r>
          </a:p>
          <a:p>
            <a:pPr marL="171450" indent="-171450">
              <a:lnSpc>
                <a:spcPct val="110000"/>
              </a:lnSpc>
              <a:spcAft>
                <a:spcPts val="1400"/>
              </a:spcAft>
              <a:buFont typeface="Arial" panose="020B0604020202020204" pitchFamily="34" charset="0"/>
              <a:buChar char="•"/>
            </a:pPr>
            <a:r>
              <a:rPr lang="en-US" sz="1200" dirty="0">
                <a:latin typeface="Arial Nova Light" panose="020B0304020202020204" pitchFamily="34" charset="0"/>
              </a:rPr>
              <a:t>Affordable housing options,</a:t>
            </a:r>
          </a:p>
          <a:p>
            <a:pPr marL="171450" indent="-171450">
              <a:lnSpc>
                <a:spcPct val="110000"/>
              </a:lnSpc>
              <a:spcAft>
                <a:spcPts val="1400"/>
              </a:spcAft>
              <a:buFont typeface="Arial" panose="020B0604020202020204" pitchFamily="34" charset="0"/>
              <a:buChar char="•"/>
            </a:pPr>
            <a:r>
              <a:rPr lang="en-US" sz="1200" dirty="0">
                <a:latin typeface="Arial Nova Light" panose="020B0304020202020204" pitchFamily="34" charset="0"/>
              </a:rPr>
              <a:t>Opportunities for residents to participate on community decision-making bodies and discuss important issues that impact their community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Nova Light" panose="020B0304020202020204" pitchFamily="34" charset="0"/>
                <a:ea typeface="Source Sans Pro Light" panose="020B0403030403020204" pitchFamily="34" charset="0"/>
              </a:rPr>
              <a:t>Source: AARP 2021 Home and Community Preferences Survey</a:t>
            </a:r>
          </a:p>
          <a:p>
            <a:endParaRPr lang="en-US" dirty="0"/>
          </a:p>
        </p:txBody>
      </p:sp>
      <p:sp>
        <p:nvSpPr>
          <p:cNvPr id="4" name="Slide Number Placeholder 3"/>
          <p:cNvSpPr>
            <a:spLocks noGrp="1"/>
          </p:cNvSpPr>
          <p:nvPr>
            <p:ph type="sldNum" sz="quarter" idx="5"/>
          </p:nvPr>
        </p:nvSpPr>
        <p:spPr/>
        <p:txBody>
          <a:bodyPr/>
          <a:lstStyle/>
          <a:p>
            <a:fld id="{EF61835C-A2FC-1747-BB69-AEBBD1BD5C01}" type="slidenum">
              <a:rPr lang="en-US" smtClean="0"/>
              <a:t>4</a:t>
            </a:fld>
            <a:endParaRPr lang="en-US"/>
          </a:p>
        </p:txBody>
      </p:sp>
    </p:spTree>
    <p:extLst>
      <p:ext uri="{BB962C8B-B14F-4D97-AF65-F5344CB8AC3E}">
        <p14:creationId xmlns:p14="http://schemas.microsoft.com/office/powerpoint/2010/main" val="3497626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spc="11" dirty="0">
                <a:solidFill>
                  <a:srgbClr val="141313"/>
                </a:solidFill>
                <a:latin typeface="Source Sans Pro"/>
                <a:ea typeface="Source Sans Pro"/>
                <a:cs typeface="Arial"/>
              </a:rPr>
              <a:t>There is a </a:t>
            </a:r>
            <a:r>
              <a:rPr lang="en-US" sz="1200" b="1" spc="11" dirty="0">
                <a:solidFill>
                  <a:srgbClr val="141313"/>
                </a:solidFill>
                <a:latin typeface="Source Sans Pro"/>
                <a:ea typeface="Source Sans Pro"/>
                <a:cs typeface="Arial"/>
              </a:rPr>
              <a:t>tremendous gap</a:t>
            </a:r>
            <a:r>
              <a:rPr lang="en-US" sz="1200" spc="11" dirty="0">
                <a:solidFill>
                  <a:srgbClr val="141313"/>
                </a:solidFill>
                <a:latin typeface="Source Sans Pro"/>
                <a:ea typeface="Source Sans Pro"/>
                <a:cs typeface="Arial"/>
              </a:rPr>
              <a:t> between the number of people who wish to age in place and the number of homes that can support it.</a:t>
            </a:r>
          </a:p>
          <a:p>
            <a:pPr defTabSz="966612">
              <a:defRPr/>
            </a:pPr>
            <a:endParaRPr lang="en-US" sz="1200" spc="11" dirty="0">
              <a:solidFill>
                <a:srgbClr val="141313"/>
              </a:solidFill>
              <a:latin typeface="Source Sans Pro"/>
              <a:ea typeface="Source Sans Pro"/>
              <a:cs typeface="Arial"/>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800" dirty="0">
                <a:latin typeface="+mn-lt"/>
                <a:ea typeface="Source Sans Pro"/>
              </a:rPr>
              <a:t>Unfortunately, many of America’s communities do not adequately support residents across the age spectrum in realizing their fullest potential</a:t>
            </a:r>
            <a:endParaRPr lang="en-US" sz="1800" dirty="0"/>
          </a:p>
          <a:p>
            <a:pPr defTabSz="966612">
              <a:defRPr/>
            </a:pPr>
            <a:endParaRPr lang="en-US" sz="1800" dirty="0"/>
          </a:p>
          <a:p>
            <a:endParaRPr lang="en-US" dirty="0"/>
          </a:p>
        </p:txBody>
      </p:sp>
      <p:sp>
        <p:nvSpPr>
          <p:cNvPr id="4" name="Slide Number Placeholder 3"/>
          <p:cNvSpPr>
            <a:spLocks noGrp="1"/>
          </p:cNvSpPr>
          <p:nvPr>
            <p:ph type="sldNum" sz="quarter" idx="5"/>
          </p:nvPr>
        </p:nvSpPr>
        <p:spPr/>
        <p:txBody>
          <a:bodyPr/>
          <a:lstStyle/>
          <a:p>
            <a:fld id="{F666D769-DF53-4B3F-8352-7E0D18894098}" type="slidenum">
              <a:rPr lang="en-US" smtClean="0"/>
              <a:t>5</a:t>
            </a:fld>
            <a:endParaRPr lang="en-US"/>
          </a:p>
        </p:txBody>
      </p:sp>
    </p:spTree>
    <p:extLst>
      <p:ext uri="{BB962C8B-B14F-4D97-AF65-F5344CB8AC3E}">
        <p14:creationId xmlns:p14="http://schemas.microsoft.com/office/powerpoint/2010/main" val="472878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Nova Light" panose="020B0304020202020204" pitchFamily="34" charset="0"/>
              </a:rPr>
              <a:t>The US population is getting more racially and ethnically diverse</a:t>
            </a:r>
          </a:p>
          <a:p>
            <a:endParaRPr lang="en-US" dirty="0"/>
          </a:p>
          <a:p>
            <a:pPr marL="0" indent="0">
              <a:buNone/>
            </a:pPr>
            <a:endParaRPr lang="en-US" b="1" u="sng" dirty="0">
              <a:solidFill>
                <a:srgbClr val="FF0000"/>
              </a:solidFill>
            </a:endParaRPr>
          </a:p>
          <a:p>
            <a:pPr marL="0" indent="0">
              <a:buNone/>
            </a:pPr>
            <a:r>
              <a:rPr lang="en-US" b="1" u="sng" dirty="0">
                <a:solidFill>
                  <a:srgbClr val="FF0000"/>
                </a:solidFill>
              </a:rPr>
              <a:t>Preference</a:t>
            </a:r>
          </a:p>
          <a:p>
            <a:r>
              <a:rPr lang="en-US" dirty="0"/>
              <a:t>Cultural customs:</a:t>
            </a:r>
          </a:p>
          <a:p>
            <a:pPr lvl="1"/>
            <a:r>
              <a:rPr lang="en-US" dirty="0"/>
              <a:t> Asian and Hispanic households more likely to live in multigenerational households (29% of Asian households and 27% of Hispanic Households)</a:t>
            </a:r>
          </a:p>
          <a:p>
            <a:r>
              <a:rPr lang="en-US" dirty="0"/>
              <a:t>Aging in place strategy: </a:t>
            </a:r>
          </a:p>
          <a:p>
            <a:pPr lvl="1"/>
            <a:r>
              <a:rPr lang="en-US" dirty="0"/>
              <a:t>69% of adults would consider sharing their home with a family member or members, not including a spouse, as they get older</a:t>
            </a:r>
          </a:p>
          <a:p>
            <a:pPr lvl="1"/>
            <a:r>
              <a:rPr lang="en-US" dirty="0"/>
              <a:t>54% said they would consider sharing their home with a friend as they get older</a:t>
            </a:r>
          </a:p>
          <a:p>
            <a:endParaRPr lang="en-US" dirty="0"/>
          </a:p>
          <a:p>
            <a:r>
              <a:rPr lang="en-US" b="1" u="sng" dirty="0"/>
              <a:t>Source</a:t>
            </a:r>
          </a:p>
          <a:p>
            <a:r>
              <a:rPr lang="en-US" dirty="0"/>
              <a:t>Cultural customs: </a:t>
            </a:r>
          </a:p>
          <a:p>
            <a:r>
              <a:rPr lang="en-US" dirty="0"/>
              <a:t>Numbers come from Pew Research Center analysis of 2016 ACS data </a:t>
            </a:r>
          </a:p>
          <a:p>
            <a:r>
              <a:rPr lang="en-US" dirty="0"/>
              <a:t>Numbers come from 2021 AARP Home and Community Preferences survey, </a:t>
            </a:r>
          </a:p>
        </p:txBody>
      </p:sp>
      <p:sp>
        <p:nvSpPr>
          <p:cNvPr id="4" name="Slide Number Placeholder 3"/>
          <p:cNvSpPr>
            <a:spLocks noGrp="1"/>
          </p:cNvSpPr>
          <p:nvPr>
            <p:ph type="sldNum" sz="quarter" idx="5"/>
          </p:nvPr>
        </p:nvSpPr>
        <p:spPr/>
        <p:txBody>
          <a:bodyPr/>
          <a:lstStyle/>
          <a:p>
            <a:fld id="{F666D769-DF53-4B3F-8352-7E0D18894098}" type="slidenum">
              <a:rPr lang="en-US" smtClean="0"/>
              <a:t>6</a:t>
            </a:fld>
            <a:endParaRPr lang="en-US"/>
          </a:p>
        </p:txBody>
      </p:sp>
    </p:spTree>
    <p:extLst>
      <p:ext uri="{BB962C8B-B14F-4D97-AF65-F5344CB8AC3E}">
        <p14:creationId xmlns:p14="http://schemas.microsoft.com/office/powerpoint/2010/main" val="3324529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Aft>
                <a:spcPts val="1300"/>
              </a:spcAft>
              <a:buFont typeface="Arial" panose="020B0604020202020204" pitchFamily="34" charset="0"/>
              <a:buNone/>
            </a:pPr>
            <a:r>
              <a:rPr lang="en-US" sz="1200" b="1" dirty="0">
                <a:latin typeface="Arial Nova Light" panose="020B0304020202020204" pitchFamily="34" charset="0"/>
                <a:ea typeface="Source Sans Pro"/>
              </a:rPr>
              <a:t>Community Challenges</a:t>
            </a:r>
          </a:p>
          <a:p>
            <a:pPr marL="285750" indent="-285750">
              <a:lnSpc>
                <a:spcPct val="110000"/>
              </a:lnSpc>
              <a:spcAft>
                <a:spcPts val="1300"/>
              </a:spcAft>
              <a:buFont typeface="Arial" panose="020B0604020202020204" pitchFamily="34" charset="0"/>
              <a:buChar char="•"/>
            </a:pPr>
            <a:r>
              <a:rPr lang="en-US" sz="1200" b="0" dirty="0">
                <a:latin typeface="Arial Nova Light" panose="020B0304020202020204" pitchFamily="34" charset="0"/>
                <a:ea typeface="Source Sans Pro"/>
              </a:rPr>
              <a:t>Communities aren’t prepared</a:t>
            </a:r>
          </a:p>
          <a:p>
            <a:pPr marL="285750" indent="-285750">
              <a:lnSpc>
                <a:spcPct val="110000"/>
              </a:lnSpc>
              <a:spcAft>
                <a:spcPts val="1300"/>
              </a:spcAft>
              <a:buFont typeface="Arial" panose="020B0604020202020204" pitchFamily="34" charset="0"/>
              <a:buChar char="•"/>
            </a:pPr>
            <a:r>
              <a:rPr lang="en-US" sz="1200" b="0" dirty="0">
                <a:latin typeface="Arial Nova Light" panose="020B0304020202020204" pitchFamily="34" charset="0"/>
                <a:ea typeface="Source Sans Pro" panose="020B0503030403020204" pitchFamily="34" charset="0"/>
              </a:rPr>
              <a:t>Limited access to community amenities and services</a:t>
            </a:r>
          </a:p>
          <a:p>
            <a:pPr marL="285750" indent="-285750">
              <a:lnSpc>
                <a:spcPct val="110000"/>
              </a:lnSpc>
              <a:spcAft>
                <a:spcPts val="1300"/>
              </a:spcAft>
              <a:buFont typeface="Arial" panose="020B0604020202020204" pitchFamily="34" charset="0"/>
              <a:buChar char="•"/>
            </a:pPr>
            <a:r>
              <a:rPr lang="en-US" sz="1200" b="0" dirty="0">
                <a:latin typeface="Arial Nova Light" panose="020B0304020202020204" pitchFamily="34" charset="0"/>
                <a:ea typeface="Source Sans Pro" panose="020B0503030403020204" pitchFamily="34" charset="0"/>
              </a:rPr>
              <a:t>Growing housing cost burden</a:t>
            </a:r>
          </a:p>
          <a:p>
            <a:pPr marL="285750" indent="-285750">
              <a:lnSpc>
                <a:spcPct val="110000"/>
              </a:lnSpc>
              <a:spcAft>
                <a:spcPts val="1300"/>
              </a:spcAft>
              <a:buFont typeface="Arial" panose="020B0604020202020204" pitchFamily="34" charset="0"/>
              <a:buChar char="•"/>
            </a:pPr>
            <a:r>
              <a:rPr lang="en-US" sz="1200" b="0" dirty="0">
                <a:latin typeface="Arial Nova Light" panose="020B0304020202020204" pitchFamily="34" charset="0"/>
                <a:ea typeface="Source Sans Pro" panose="020B0503030403020204" pitchFamily="34" charset="0"/>
              </a:rPr>
              <a:t>Lack of housing options</a:t>
            </a:r>
          </a:p>
          <a:p>
            <a:pPr marL="285750" indent="-285750">
              <a:lnSpc>
                <a:spcPct val="110000"/>
              </a:lnSpc>
              <a:spcAft>
                <a:spcPts val="1300"/>
              </a:spcAft>
              <a:buFont typeface="Arial" panose="020B0604020202020204" pitchFamily="34" charset="0"/>
              <a:buChar char="•"/>
            </a:pPr>
            <a:r>
              <a:rPr lang="en-US" sz="1200" b="0" dirty="0">
                <a:latin typeface="Arial Nova Light" panose="020B0304020202020204" pitchFamily="34" charset="0"/>
                <a:ea typeface="Source Sans Pro" panose="020B0503030403020204" pitchFamily="34" charset="0"/>
              </a:rPr>
              <a:t>Limited mobility with age</a:t>
            </a:r>
          </a:p>
          <a:p>
            <a:pPr marL="285750" indent="-285750">
              <a:lnSpc>
                <a:spcPct val="110000"/>
              </a:lnSpc>
              <a:spcAft>
                <a:spcPts val="1300"/>
              </a:spcAft>
              <a:buFont typeface="Arial" panose="020B0604020202020204" pitchFamily="34" charset="0"/>
              <a:buChar char="•"/>
            </a:pPr>
            <a:r>
              <a:rPr lang="en-US" sz="1200" b="0" dirty="0">
                <a:latin typeface="Arial Nova Light" panose="020B0304020202020204" pitchFamily="34" charset="0"/>
                <a:ea typeface="Source Sans Pro" panose="020B0503030403020204" pitchFamily="34" charset="0"/>
              </a:rPr>
              <a:t>Less than 1% of U.S. homes have the features that support aging</a:t>
            </a:r>
          </a:p>
          <a:p>
            <a:pPr marL="285750" indent="-285750">
              <a:lnSpc>
                <a:spcPct val="110000"/>
              </a:lnSpc>
              <a:spcAft>
                <a:spcPts val="1300"/>
              </a:spcAft>
              <a:buFont typeface="Arial" panose="020B0604020202020204" pitchFamily="34" charset="0"/>
              <a:buChar char="•"/>
            </a:pPr>
            <a:r>
              <a:rPr lang="en-US" sz="1200" b="0" dirty="0">
                <a:latin typeface="Arial Nova Light" panose="020B0304020202020204" pitchFamily="34" charset="0"/>
                <a:ea typeface="Source Sans Pro" panose="020B0503030403020204" pitchFamily="34" charset="0"/>
              </a:rPr>
              <a:t>Prevalence of health disparities</a:t>
            </a:r>
          </a:p>
          <a:p>
            <a:endParaRPr lang="en-US" dirty="0"/>
          </a:p>
        </p:txBody>
      </p:sp>
      <p:sp>
        <p:nvSpPr>
          <p:cNvPr id="4" name="Slide Number Placeholder 3"/>
          <p:cNvSpPr>
            <a:spLocks noGrp="1"/>
          </p:cNvSpPr>
          <p:nvPr>
            <p:ph type="sldNum" sz="quarter" idx="5"/>
          </p:nvPr>
        </p:nvSpPr>
        <p:spPr/>
        <p:txBody>
          <a:bodyPr/>
          <a:lstStyle/>
          <a:p>
            <a:fld id="{4FB1F150-456F-489E-B190-A973711338C7}" type="slidenum">
              <a:rPr lang="en-US" smtClean="0"/>
              <a:t>7</a:t>
            </a:fld>
            <a:endParaRPr lang="en-US"/>
          </a:p>
        </p:txBody>
      </p:sp>
    </p:spTree>
    <p:extLst>
      <p:ext uri="{BB962C8B-B14F-4D97-AF65-F5344CB8AC3E}">
        <p14:creationId xmlns:p14="http://schemas.microsoft.com/office/powerpoint/2010/main" val="65328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1F150-456F-489E-B190-A973711338C7}" type="slidenum">
              <a:rPr lang="en-US" smtClean="0"/>
              <a:t>9</a:t>
            </a:fld>
            <a:endParaRPr lang="en-US"/>
          </a:p>
        </p:txBody>
      </p:sp>
    </p:spTree>
    <p:extLst>
      <p:ext uri="{BB962C8B-B14F-4D97-AF65-F5344CB8AC3E}">
        <p14:creationId xmlns:p14="http://schemas.microsoft.com/office/powerpoint/2010/main" val="245077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Isolation</a:t>
            </a:r>
          </a:p>
          <a:p>
            <a:r>
              <a:rPr lang="en-US" dirty="0"/>
              <a:t>Needs change over time – is example of woman whose home no longer fits: dream home can become a nightmare</a:t>
            </a:r>
          </a:p>
          <a:p>
            <a:endParaRPr lang="en-US" dirty="0"/>
          </a:p>
        </p:txBody>
      </p:sp>
      <p:sp>
        <p:nvSpPr>
          <p:cNvPr id="4" name="Slide Number Placeholder 3"/>
          <p:cNvSpPr>
            <a:spLocks noGrp="1"/>
          </p:cNvSpPr>
          <p:nvPr>
            <p:ph type="sldNum" sz="quarter" idx="10"/>
          </p:nvPr>
        </p:nvSpPr>
        <p:spPr/>
        <p:txBody>
          <a:bodyPr/>
          <a:lstStyle/>
          <a:p>
            <a:fld id="{5165F9F2-ECE8-47D1-A4AA-FD2F28F3E8B7}" type="slidenum">
              <a:rPr lang="en-US" smtClean="0"/>
              <a:t>10</a:t>
            </a:fld>
            <a:endParaRPr lang="en-US"/>
          </a:p>
        </p:txBody>
      </p:sp>
    </p:spTree>
    <p:extLst>
      <p:ext uri="{BB962C8B-B14F-4D97-AF65-F5344CB8AC3E}">
        <p14:creationId xmlns:p14="http://schemas.microsoft.com/office/powerpoint/2010/main" val="2872585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7142B4D6-86CE-4045-9FF0-95AB8F9A6466}"/>
              </a:ext>
            </a:extLst>
          </p:cNvPr>
          <p:cNvSpPr/>
          <p:nvPr userDrawn="1"/>
        </p:nvSpPr>
        <p:spPr>
          <a:xfrm>
            <a:off x="0" y="3969731"/>
            <a:ext cx="12192000" cy="1926852"/>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2" name="Title 1"/>
          <p:cNvSpPr>
            <a:spLocks noGrp="1"/>
          </p:cNvSpPr>
          <p:nvPr>
            <p:ph type="ctrTitle"/>
          </p:nvPr>
        </p:nvSpPr>
        <p:spPr>
          <a:xfrm>
            <a:off x="838200" y="4322206"/>
            <a:ext cx="10515600" cy="621692"/>
          </a:xfrm>
        </p:spPr>
        <p:txBody>
          <a:bodyPr anchor="t">
            <a:noAutofit/>
          </a:bodyPr>
          <a:lstStyle>
            <a:lvl1pPr algn="l">
              <a:defRPr sz="3733">
                <a:solidFill>
                  <a:schemeClr val="bg1"/>
                </a:solidFill>
              </a:defRPr>
            </a:lvl1pPr>
          </a:lstStyle>
          <a:p>
            <a:r>
              <a:rPr lang="en-US"/>
              <a:t>Click to edit Master title style</a:t>
            </a:r>
          </a:p>
        </p:txBody>
      </p:sp>
      <p:sp>
        <p:nvSpPr>
          <p:cNvPr id="3" name="Subtitle 2"/>
          <p:cNvSpPr>
            <a:spLocks noGrp="1"/>
          </p:cNvSpPr>
          <p:nvPr>
            <p:ph type="subTitle" idx="1"/>
          </p:nvPr>
        </p:nvSpPr>
        <p:spPr>
          <a:xfrm>
            <a:off x="838200" y="4943897"/>
            <a:ext cx="10515600" cy="601640"/>
          </a:xfrm>
        </p:spPr>
        <p:txBody>
          <a:bodyPr>
            <a:noAutofit/>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74974E0-9B02-0B4B-B289-5C2A78291368}"/>
              </a:ext>
            </a:extLst>
          </p:cNvPr>
          <p:cNvSpPr>
            <a:spLocks noGrp="1"/>
          </p:cNvSpPr>
          <p:nvPr>
            <p:ph type="pic" sz="quarter" idx="13"/>
          </p:nvPr>
        </p:nvSpPr>
        <p:spPr>
          <a:xfrm>
            <a:off x="0" y="778934"/>
            <a:ext cx="12192000" cy="3189817"/>
          </a:xfrm>
        </p:spPr>
        <p:txBody>
          <a:bodyPr/>
          <a:lstStyle/>
          <a:p>
            <a:endParaRPr lang="en-US"/>
          </a:p>
        </p:txBody>
      </p:sp>
    </p:spTree>
    <p:extLst>
      <p:ext uri="{BB962C8B-B14F-4D97-AF65-F5344CB8AC3E}">
        <p14:creationId xmlns:p14="http://schemas.microsoft.com/office/powerpoint/2010/main" val="3622305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Gray_2 Column_A">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89FD4635-5C20-DB4C-B45D-3C9E9F152686}"/>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l="-1658"/>
          <a:stretch/>
        </p:blipFill>
        <p:spPr>
          <a:xfrm>
            <a:off x="6460358" y="789725"/>
            <a:ext cx="5731641" cy="5106856"/>
          </a:xfrm>
          <a:prstGeom prst="rect">
            <a:avLst/>
          </a:prstGeom>
        </p:spPr>
      </p:pic>
      <p:sp>
        <p:nvSpPr>
          <p:cNvPr id="2" name="Title 1"/>
          <p:cNvSpPr>
            <a:spLocks noGrp="1"/>
          </p:cNvSpPr>
          <p:nvPr>
            <p:ph type="title"/>
          </p:nvPr>
        </p:nvSpPr>
        <p:spPr>
          <a:xfrm>
            <a:off x="839788" y="964579"/>
            <a:ext cx="10515600" cy="726109"/>
          </a:xfrm>
        </p:spPr>
        <p:txBody>
          <a:bodyPr/>
          <a:lstStyle/>
          <a:p>
            <a:r>
              <a:rPr lang="en-US"/>
              <a:t>Click to edit Master title style</a:t>
            </a:r>
          </a:p>
        </p:txBody>
      </p:sp>
      <p:sp>
        <p:nvSpPr>
          <p:cNvPr id="3" name="Text Placeholder 2"/>
          <p:cNvSpPr>
            <a:spLocks noGrp="1"/>
          </p:cNvSpPr>
          <p:nvPr>
            <p:ph type="body" idx="1"/>
          </p:nvPr>
        </p:nvSpPr>
        <p:spPr>
          <a:xfrm>
            <a:off x="839789" y="1735304"/>
            <a:ext cx="5157787" cy="575057"/>
          </a:xfrm>
        </p:spPr>
        <p:txBody>
          <a:bodyPr anchor="ctr">
            <a:normAutofit/>
          </a:bodyPr>
          <a:lstStyle>
            <a:lvl1pPr marL="0" indent="0">
              <a:buNone/>
              <a:defRPr sz="2133"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34695"/>
            <a:ext cx="5157787" cy="3284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735304"/>
            <a:ext cx="5183188" cy="575057"/>
          </a:xfrm>
        </p:spPr>
        <p:txBody>
          <a:bodyPr anchor="ctr">
            <a:normAutofit/>
          </a:bodyPr>
          <a:lstStyle>
            <a:lvl1pPr marL="0" indent="0">
              <a:buNone/>
              <a:defRPr sz="2133"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34695"/>
            <a:ext cx="5183188" cy="3284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24D662AB-18E6-41D2-ACF8-C67EEC7A7B23}"/>
              </a:ext>
            </a:extLst>
          </p:cNvPr>
          <p:cNvSpPr>
            <a:spLocks noGrp="1"/>
          </p:cNvSpPr>
          <p:nvPr>
            <p:ph type="sldNum" sz="quarter" idx="10"/>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2" name="Footer Placeholder 3">
            <a:extLst>
              <a:ext uri="{FF2B5EF4-FFF2-40B4-BE49-F238E27FC236}">
                <a16:creationId xmlns:a16="http://schemas.microsoft.com/office/drawing/2014/main" id="{6DDAC2A9-1350-4141-A624-2994ACF0D2EB}"/>
              </a:ext>
            </a:extLst>
          </p:cNvPr>
          <p:cNvSpPr>
            <a:spLocks noGrp="1"/>
          </p:cNvSpPr>
          <p:nvPr>
            <p:ph type="ftr" sz="quarter" idx="11"/>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3" name="Date Placeholder 4">
            <a:extLst>
              <a:ext uri="{FF2B5EF4-FFF2-40B4-BE49-F238E27FC236}">
                <a16:creationId xmlns:a16="http://schemas.microsoft.com/office/drawing/2014/main" id="{DB38A1ED-EC94-405B-9D68-1E87F7231D46}"/>
              </a:ext>
            </a:extLst>
          </p:cNvPr>
          <p:cNvSpPr>
            <a:spLocks noGrp="1"/>
          </p:cNvSpPr>
          <p:nvPr>
            <p:ph type="dt" sz="half" idx="12"/>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1389585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Red_2 Column">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E8BE1E9C-DD21-E04F-9222-DCFB406D027A}"/>
              </a:ext>
            </a:extLst>
          </p:cNvPr>
          <p:cNvSpPr/>
          <p:nvPr userDrawn="1"/>
        </p:nvSpPr>
        <p:spPr>
          <a:xfrm>
            <a:off x="0" y="742731"/>
            <a:ext cx="12192000" cy="5153852"/>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2" name="Title 1"/>
          <p:cNvSpPr>
            <a:spLocks noGrp="1"/>
          </p:cNvSpPr>
          <p:nvPr>
            <p:ph type="title"/>
          </p:nvPr>
        </p:nvSpPr>
        <p:spPr>
          <a:xfrm>
            <a:off x="839788" y="964579"/>
            <a:ext cx="10515600" cy="726109"/>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9" y="1735304"/>
            <a:ext cx="5157787" cy="575057"/>
          </a:xfrm>
        </p:spPr>
        <p:txBody>
          <a:bodyPr anchor="ctr">
            <a:normAutofit/>
          </a:bodyPr>
          <a:lstStyle>
            <a:lvl1pPr marL="0" indent="0">
              <a:buNone/>
              <a:defRPr sz="2133"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34695"/>
            <a:ext cx="5157787" cy="3284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735304"/>
            <a:ext cx="5183188" cy="575057"/>
          </a:xfrm>
        </p:spPr>
        <p:txBody>
          <a:bodyPr anchor="ctr">
            <a:normAutofit/>
          </a:bodyPr>
          <a:lstStyle>
            <a:lvl1pPr marL="0" indent="0">
              <a:buNone/>
              <a:defRPr sz="2133"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34695"/>
            <a:ext cx="5183188" cy="3284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052B2969-275B-4E29-A2FA-2788C88F8417}"/>
              </a:ext>
            </a:extLst>
          </p:cNvPr>
          <p:cNvSpPr>
            <a:spLocks noGrp="1"/>
          </p:cNvSpPr>
          <p:nvPr>
            <p:ph type="sldNum" sz="quarter" idx="10"/>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2" name="Footer Placeholder 3">
            <a:extLst>
              <a:ext uri="{FF2B5EF4-FFF2-40B4-BE49-F238E27FC236}">
                <a16:creationId xmlns:a16="http://schemas.microsoft.com/office/drawing/2014/main" id="{0F11C413-AD40-43D7-A134-ED32F55C6936}"/>
              </a:ext>
            </a:extLst>
          </p:cNvPr>
          <p:cNvSpPr>
            <a:spLocks noGrp="1"/>
          </p:cNvSpPr>
          <p:nvPr>
            <p:ph type="ftr" sz="quarter" idx="11"/>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3" name="Date Placeholder 4">
            <a:extLst>
              <a:ext uri="{FF2B5EF4-FFF2-40B4-BE49-F238E27FC236}">
                <a16:creationId xmlns:a16="http://schemas.microsoft.com/office/drawing/2014/main" id="{5C570665-BECD-40B8-9516-B6E7CB6E58E0}"/>
              </a:ext>
            </a:extLst>
          </p:cNvPr>
          <p:cNvSpPr>
            <a:spLocks noGrp="1"/>
          </p:cNvSpPr>
          <p:nvPr>
            <p:ph type="dt" sz="half" idx="12"/>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1966528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_Red_2 Column">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E8BE1E9C-DD21-E04F-9222-DCFB406D027A}"/>
              </a:ext>
            </a:extLst>
          </p:cNvPr>
          <p:cNvSpPr/>
          <p:nvPr userDrawn="1"/>
        </p:nvSpPr>
        <p:spPr>
          <a:xfrm>
            <a:off x="0" y="742730"/>
            <a:ext cx="12192000" cy="6115270"/>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2" name="Title 1"/>
          <p:cNvSpPr>
            <a:spLocks noGrp="1"/>
          </p:cNvSpPr>
          <p:nvPr>
            <p:ph type="title"/>
          </p:nvPr>
        </p:nvSpPr>
        <p:spPr>
          <a:xfrm>
            <a:off x="839788" y="964579"/>
            <a:ext cx="10515600" cy="726109"/>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9" y="1735304"/>
            <a:ext cx="5157787" cy="575057"/>
          </a:xfrm>
        </p:spPr>
        <p:txBody>
          <a:bodyPr anchor="ctr">
            <a:normAutofit/>
          </a:bodyPr>
          <a:lstStyle>
            <a:lvl1pPr marL="0" indent="0">
              <a:buNone/>
              <a:defRPr sz="2133"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34695"/>
            <a:ext cx="5157787" cy="3284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735304"/>
            <a:ext cx="5183188" cy="575057"/>
          </a:xfrm>
        </p:spPr>
        <p:txBody>
          <a:bodyPr anchor="ctr">
            <a:normAutofit/>
          </a:bodyPr>
          <a:lstStyle>
            <a:lvl1pPr marL="0" indent="0">
              <a:buNone/>
              <a:defRPr sz="2133"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34695"/>
            <a:ext cx="5183188" cy="3284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4838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Red_2 Column_A">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E8BE1E9C-DD21-E04F-9222-DCFB406D027A}"/>
              </a:ext>
            </a:extLst>
          </p:cNvPr>
          <p:cNvSpPr/>
          <p:nvPr userDrawn="1"/>
        </p:nvSpPr>
        <p:spPr>
          <a:xfrm>
            <a:off x="0" y="742731"/>
            <a:ext cx="12192000" cy="5153852"/>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pic>
        <p:nvPicPr>
          <p:cNvPr id="10" name="Picture 9" descr="A picture containing background pattern&#10;&#10;Description automatically generated">
            <a:extLst>
              <a:ext uri="{FF2B5EF4-FFF2-40B4-BE49-F238E27FC236}">
                <a16:creationId xmlns:a16="http://schemas.microsoft.com/office/drawing/2014/main" id="{5CAC709D-0D7E-5F48-A018-9C2876AA0B13}"/>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l="-1658"/>
          <a:stretch/>
        </p:blipFill>
        <p:spPr>
          <a:xfrm>
            <a:off x="6460358" y="789725"/>
            <a:ext cx="5731641" cy="5106856"/>
          </a:xfrm>
          <a:prstGeom prst="rect">
            <a:avLst/>
          </a:prstGeom>
        </p:spPr>
      </p:pic>
      <p:sp>
        <p:nvSpPr>
          <p:cNvPr id="2" name="Title 1"/>
          <p:cNvSpPr>
            <a:spLocks noGrp="1"/>
          </p:cNvSpPr>
          <p:nvPr>
            <p:ph type="title"/>
          </p:nvPr>
        </p:nvSpPr>
        <p:spPr>
          <a:xfrm>
            <a:off x="839788" y="964579"/>
            <a:ext cx="10515600" cy="726109"/>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9" y="1735304"/>
            <a:ext cx="5157787" cy="575057"/>
          </a:xfrm>
        </p:spPr>
        <p:txBody>
          <a:bodyPr anchor="ctr">
            <a:normAutofit/>
          </a:bodyPr>
          <a:lstStyle>
            <a:lvl1pPr marL="0" indent="0">
              <a:buNone/>
              <a:defRPr sz="2133"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34695"/>
            <a:ext cx="5157787" cy="3284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735304"/>
            <a:ext cx="5183188" cy="575057"/>
          </a:xfrm>
        </p:spPr>
        <p:txBody>
          <a:bodyPr anchor="ctr">
            <a:normAutofit/>
          </a:bodyPr>
          <a:lstStyle>
            <a:lvl1pPr marL="0" indent="0">
              <a:buNone/>
              <a:defRPr sz="2133"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34695"/>
            <a:ext cx="5183188" cy="3284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5F70528E-6164-476B-BA8A-F908A3488D20}"/>
              </a:ext>
            </a:extLst>
          </p:cNvPr>
          <p:cNvSpPr>
            <a:spLocks noGrp="1"/>
          </p:cNvSpPr>
          <p:nvPr>
            <p:ph type="sldNum" sz="quarter" idx="10"/>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3" name="Footer Placeholder 3">
            <a:extLst>
              <a:ext uri="{FF2B5EF4-FFF2-40B4-BE49-F238E27FC236}">
                <a16:creationId xmlns:a16="http://schemas.microsoft.com/office/drawing/2014/main" id="{E6648907-3A9E-4559-A9FC-348A143D7FAC}"/>
              </a:ext>
            </a:extLst>
          </p:cNvPr>
          <p:cNvSpPr>
            <a:spLocks noGrp="1"/>
          </p:cNvSpPr>
          <p:nvPr>
            <p:ph type="ftr" sz="quarter" idx="11"/>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4" name="Date Placeholder 4">
            <a:extLst>
              <a:ext uri="{FF2B5EF4-FFF2-40B4-BE49-F238E27FC236}">
                <a16:creationId xmlns:a16="http://schemas.microsoft.com/office/drawing/2014/main" id="{C02B4DEB-6553-4697-9C84-4FF7E274EBE7}"/>
              </a:ext>
            </a:extLst>
          </p:cNvPr>
          <p:cNvSpPr>
            <a:spLocks noGrp="1"/>
          </p:cNvSpPr>
          <p:nvPr>
            <p:ph type="dt" sz="half" idx="12"/>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3634290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_Red_2 Column_A">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E8BE1E9C-DD21-E04F-9222-DCFB406D027A}"/>
              </a:ext>
            </a:extLst>
          </p:cNvPr>
          <p:cNvSpPr/>
          <p:nvPr userDrawn="1"/>
        </p:nvSpPr>
        <p:spPr>
          <a:xfrm>
            <a:off x="0" y="742730"/>
            <a:ext cx="12192000" cy="6115270"/>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pic>
        <p:nvPicPr>
          <p:cNvPr id="10" name="Picture 9" descr="A picture containing background pattern&#10;&#10;Description automatically generated">
            <a:extLst>
              <a:ext uri="{FF2B5EF4-FFF2-40B4-BE49-F238E27FC236}">
                <a16:creationId xmlns:a16="http://schemas.microsoft.com/office/drawing/2014/main" id="{5CAC709D-0D7E-5F48-A018-9C2876AA0B13}"/>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l="-1658"/>
          <a:stretch/>
        </p:blipFill>
        <p:spPr>
          <a:xfrm>
            <a:off x="6460358" y="789725"/>
            <a:ext cx="5731641" cy="5106856"/>
          </a:xfrm>
          <a:prstGeom prst="rect">
            <a:avLst/>
          </a:prstGeom>
        </p:spPr>
      </p:pic>
      <p:sp>
        <p:nvSpPr>
          <p:cNvPr id="2" name="Title 1"/>
          <p:cNvSpPr>
            <a:spLocks noGrp="1"/>
          </p:cNvSpPr>
          <p:nvPr>
            <p:ph type="title"/>
          </p:nvPr>
        </p:nvSpPr>
        <p:spPr>
          <a:xfrm>
            <a:off x="839788" y="964579"/>
            <a:ext cx="10515600" cy="726109"/>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9" y="1735304"/>
            <a:ext cx="5157787" cy="575057"/>
          </a:xfrm>
        </p:spPr>
        <p:txBody>
          <a:bodyPr anchor="ctr">
            <a:normAutofit/>
          </a:bodyPr>
          <a:lstStyle>
            <a:lvl1pPr marL="0" indent="0">
              <a:buNone/>
              <a:defRPr sz="2133"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34695"/>
            <a:ext cx="5157787" cy="3284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735304"/>
            <a:ext cx="5183188" cy="575057"/>
          </a:xfrm>
        </p:spPr>
        <p:txBody>
          <a:bodyPr anchor="ctr">
            <a:normAutofit/>
          </a:bodyPr>
          <a:lstStyle>
            <a:lvl1pPr marL="0" indent="0">
              <a:buNone/>
              <a:defRPr sz="2133"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34695"/>
            <a:ext cx="5183188" cy="3284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576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Gray_3 Column">
    <p:spTree>
      <p:nvGrpSpPr>
        <p:cNvPr id="1" name=""/>
        <p:cNvGrpSpPr/>
        <p:nvPr/>
      </p:nvGrpSpPr>
      <p:grpSpPr>
        <a:xfrm>
          <a:off x="0" y="0"/>
          <a:ext cx="0" cy="0"/>
          <a:chOff x="0" y="0"/>
          <a:chExt cx="0" cy="0"/>
        </a:xfrm>
      </p:grpSpPr>
      <p:sp>
        <p:nvSpPr>
          <p:cNvPr id="2" name="Title 1"/>
          <p:cNvSpPr>
            <a:spLocks noGrp="1"/>
          </p:cNvSpPr>
          <p:nvPr>
            <p:ph type="title"/>
          </p:nvPr>
        </p:nvSpPr>
        <p:spPr>
          <a:xfrm>
            <a:off x="839788" y="964579"/>
            <a:ext cx="10515600" cy="726109"/>
          </a:xfrm>
        </p:spPr>
        <p:txBody>
          <a:bodyPr/>
          <a:lstStyle/>
          <a:p>
            <a:r>
              <a:rPr lang="en-US"/>
              <a:t>Click to edit Master title style</a:t>
            </a:r>
          </a:p>
        </p:txBody>
      </p:sp>
      <p:sp>
        <p:nvSpPr>
          <p:cNvPr id="3" name="Text Placeholder 2"/>
          <p:cNvSpPr>
            <a:spLocks noGrp="1"/>
          </p:cNvSpPr>
          <p:nvPr>
            <p:ph type="body" idx="1"/>
          </p:nvPr>
        </p:nvSpPr>
        <p:spPr>
          <a:xfrm>
            <a:off x="839789" y="1735304"/>
            <a:ext cx="10514011" cy="575057"/>
          </a:xfrm>
        </p:spPr>
        <p:txBody>
          <a:bodyPr anchor="ctr">
            <a:normAutofit/>
          </a:bodyPr>
          <a:lstStyle>
            <a:lvl1pPr marL="0" indent="0">
              <a:buNone/>
              <a:defRPr sz="2133"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Text Placeholder 9">
            <a:extLst>
              <a:ext uri="{FF2B5EF4-FFF2-40B4-BE49-F238E27FC236}">
                <a16:creationId xmlns:a16="http://schemas.microsoft.com/office/drawing/2014/main" id="{58E9FB04-B01E-5B44-B677-C39527D5A159}"/>
              </a:ext>
            </a:extLst>
          </p:cNvPr>
          <p:cNvSpPr>
            <a:spLocks noGrp="1"/>
          </p:cNvSpPr>
          <p:nvPr>
            <p:ph type="body" sz="quarter" idx="13"/>
          </p:nvPr>
        </p:nvSpPr>
        <p:spPr>
          <a:xfrm>
            <a:off x="836085" y="2354975"/>
            <a:ext cx="3443817" cy="3264776"/>
          </a:xfrm>
        </p:spPr>
        <p:txBody>
          <a:bodyPr/>
          <a:lstStyle>
            <a:lvl1pPr marL="0" indent="0">
              <a:buNone/>
              <a:defRPr/>
            </a:lvl1pPr>
          </a:lstStyle>
          <a:p>
            <a:pPr lvl="0"/>
            <a:r>
              <a:rPr lang="en-US"/>
              <a:t>Click to edit Master text styles</a:t>
            </a:r>
          </a:p>
        </p:txBody>
      </p:sp>
      <p:sp>
        <p:nvSpPr>
          <p:cNvPr id="11" name="Text Placeholder 9">
            <a:extLst>
              <a:ext uri="{FF2B5EF4-FFF2-40B4-BE49-F238E27FC236}">
                <a16:creationId xmlns:a16="http://schemas.microsoft.com/office/drawing/2014/main" id="{181AB8CC-DD33-7743-8EED-43DEAAEF4094}"/>
              </a:ext>
            </a:extLst>
          </p:cNvPr>
          <p:cNvSpPr>
            <a:spLocks noGrp="1"/>
          </p:cNvSpPr>
          <p:nvPr>
            <p:ph type="body" sz="quarter" idx="14"/>
          </p:nvPr>
        </p:nvSpPr>
        <p:spPr>
          <a:xfrm>
            <a:off x="4373034" y="2354975"/>
            <a:ext cx="3443817" cy="3264776"/>
          </a:xfrm>
        </p:spPr>
        <p:txBody>
          <a:bodyPr/>
          <a:lstStyle>
            <a:lvl1pPr marL="0" indent="0">
              <a:buNone/>
              <a:defRPr/>
            </a:lvl1pPr>
          </a:lstStyle>
          <a:p>
            <a:pPr lvl="0"/>
            <a:r>
              <a:rPr lang="en-US"/>
              <a:t>Click to edit Master text styles</a:t>
            </a:r>
          </a:p>
        </p:txBody>
      </p:sp>
      <p:sp>
        <p:nvSpPr>
          <p:cNvPr id="12" name="Text Placeholder 9">
            <a:extLst>
              <a:ext uri="{FF2B5EF4-FFF2-40B4-BE49-F238E27FC236}">
                <a16:creationId xmlns:a16="http://schemas.microsoft.com/office/drawing/2014/main" id="{0F6FB70D-ECF0-4A40-84C6-3A9838C26DAB}"/>
              </a:ext>
            </a:extLst>
          </p:cNvPr>
          <p:cNvSpPr>
            <a:spLocks noGrp="1"/>
          </p:cNvSpPr>
          <p:nvPr>
            <p:ph type="body" sz="quarter" idx="15"/>
          </p:nvPr>
        </p:nvSpPr>
        <p:spPr>
          <a:xfrm>
            <a:off x="7909984" y="2354975"/>
            <a:ext cx="3443817" cy="3264776"/>
          </a:xfrm>
        </p:spPr>
        <p:txBody>
          <a:bodyPr/>
          <a:lstStyle>
            <a:lvl1pPr marL="0" indent="0">
              <a:buNone/>
              <a:defRPr/>
            </a:lvl1pPr>
          </a:lstStyle>
          <a:p>
            <a:pPr lvl="0"/>
            <a:r>
              <a:rPr lang="en-US"/>
              <a:t>Click to edit Master text styles</a:t>
            </a:r>
          </a:p>
        </p:txBody>
      </p:sp>
      <p:sp>
        <p:nvSpPr>
          <p:cNvPr id="13" name="Slide Number Placeholder 5">
            <a:extLst>
              <a:ext uri="{FF2B5EF4-FFF2-40B4-BE49-F238E27FC236}">
                <a16:creationId xmlns:a16="http://schemas.microsoft.com/office/drawing/2014/main" id="{DB8BBE3C-6E55-4B02-AE14-683D41070892}"/>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4" name="Footer Placeholder 3">
            <a:extLst>
              <a:ext uri="{FF2B5EF4-FFF2-40B4-BE49-F238E27FC236}">
                <a16:creationId xmlns:a16="http://schemas.microsoft.com/office/drawing/2014/main" id="{F1982F4E-5A2B-4E93-A299-3B621F73B91B}"/>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5" name="Date Placeholder 4">
            <a:extLst>
              <a:ext uri="{FF2B5EF4-FFF2-40B4-BE49-F238E27FC236}">
                <a16:creationId xmlns:a16="http://schemas.microsoft.com/office/drawing/2014/main" id="{9F30D52A-BB47-4FCD-821A-6F2DEF56BE72}"/>
              </a:ext>
            </a:extLst>
          </p:cNvPr>
          <p:cNvSpPr>
            <a:spLocks noGrp="1"/>
          </p:cNvSpPr>
          <p:nvPr>
            <p:ph type="dt" sz="half" idx="2"/>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4260520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Gray_3 Column_A">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89FD4635-5C20-DB4C-B45D-3C9E9F152686}"/>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l="-1658"/>
          <a:stretch/>
        </p:blipFill>
        <p:spPr>
          <a:xfrm>
            <a:off x="6460358" y="789725"/>
            <a:ext cx="5731641" cy="5106856"/>
          </a:xfrm>
          <a:prstGeom prst="rect">
            <a:avLst/>
          </a:prstGeom>
        </p:spPr>
      </p:pic>
      <p:sp>
        <p:nvSpPr>
          <p:cNvPr id="2" name="Title 1"/>
          <p:cNvSpPr>
            <a:spLocks noGrp="1"/>
          </p:cNvSpPr>
          <p:nvPr>
            <p:ph type="title"/>
          </p:nvPr>
        </p:nvSpPr>
        <p:spPr>
          <a:xfrm>
            <a:off x="839788" y="964579"/>
            <a:ext cx="10515600" cy="726109"/>
          </a:xfrm>
        </p:spPr>
        <p:txBody>
          <a:bodyPr/>
          <a:lstStyle/>
          <a:p>
            <a:r>
              <a:rPr lang="en-US"/>
              <a:t>Click to edit Master title style</a:t>
            </a:r>
          </a:p>
        </p:txBody>
      </p:sp>
      <p:sp>
        <p:nvSpPr>
          <p:cNvPr id="3" name="Text Placeholder 2"/>
          <p:cNvSpPr>
            <a:spLocks noGrp="1"/>
          </p:cNvSpPr>
          <p:nvPr>
            <p:ph type="body" idx="1"/>
          </p:nvPr>
        </p:nvSpPr>
        <p:spPr>
          <a:xfrm>
            <a:off x="839789" y="1735304"/>
            <a:ext cx="10514011" cy="575057"/>
          </a:xfrm>
        </p:spPr>
        <p:txBody>
          <a:bodyPr anchor="ctr">
            <a:normAutofit/>
          </a:bodyPr>
          <a:lstStyle>
            <a:lvl1pPr marL="0" indent="0">
              <a:buNone/>
              <a:defRPr sz="2133"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Text Placeholder 9">
            <a:extLst>
              <a:ext uri="{FF2B5EF4-FFF2-40B4-BE49-F238E27FC236}">
                <a16:creationId xmlns:a16="http://schemas.microsoft.com/office/drawing/2014/main" id="{58E9FB04-B01E-5B44-B677-C39527D5A159}"/>
              </a:ext>
            </a:extLst>
          </p:cNvPr>
          <p:cNvSpPr>
            <a:spLocks noGrp="1"/>
          </p:cNvSpPr>
          <p:nvPr>
            <p:ph type="body" sz="quarter" idx="13"/>
          </p:nvPr>
        </p:nvSpPr>
        <p:spPr>
          <a:xfrm>
            <a:off x="836085" y="2354975"/>
            <a:ext cx="3443817" cy="3264776"/>
          </a:xfrm>
        </p:spPr>
        <p:txBody>
          <a:bodyPr/>
          <a:lstStyle>
            <a:lvl1pPr marL="0" indent="0">
              <a:buNone/>
              <a:defRPr/>
            </a:lvl1pPr>
          </a:lstStyle>
          <a:p>
            <a:pPr lvl="0"/>
            <a:r>
              <a:rPr lang="en-US"/>
              <a:t>Click to edit Master text styles</a:t>
            </a:r>
          </a:p>
        </p:txBody>
      </p:sp>
      <p:sp>
        <p:nvSpPr>
          <p:cNvPr id="11" name="Text Placeholder 9">
            <a:extLst>
              <a:ext uri="{FF2B5EF4-FFF2-40B4-BE49-F238E27FC236}">
                <a16:creationId xmlns:a16="http://schemas.microsoft.com/office/drawing/2014/main" id="{181AB8CC-DD33-7743-8EED-43DEAAEF4094}"/>
              </a:ext>
            </a:extLst>
          </p:cNvPr>
          <p:cNvSpPr>
            <a:spLocks noGrp="1"/>
          </p:cNvSpPr>
          <p:nvPr>
            <p:ph type="body" sz="quarter" idx="14"/>
          </p:nvPr>
        </p:nvSpPr>
        <p:spPr>
          <a:xfrm>
            <a:off x="4373034" y="2354975"/>
            <a:ext cx="3443817" cy="3264776"/>
          </a:xfrm>
        </p:spPr>
        <p:txBody>
          <a:bodyPr/>
          <a:lstStyle>
            <a:lvl1pPr marL="0" indent="0">
              <a:buNone/>
              <a:defRPr/>
            </a:lvl1pPr>
          </a:lstStyle>
          <a:p>
            <a:pPr lvl="0"/>
            <a:r>
              <a:rPr lang="en-US"/>
              <a:t>Click to edit Master text styles</a:t>
            </a:r>
          </a:p>
        </p:txBody>
      </p:sp>
      <p:sp>
        <p:nvSpPr>
          <p:cNvPr id="12" name="Text Placeholder 9">
            <a:extLst>
              <a:ext uri="{FF2B5EF4-FFF2-40B4-BE49-F238E27FC236}">
                <a16:creationId xmlns:a16="http://schemas.microsoft.com/office/drawing/2014/main" id="{0F6FB70D-ECF0-4A40-84C6-3A9838C26DAB}"/>
              </a:ext>
            </a:extLst>
          </p:cNvPr>
          <p:cNvSpPr>
            <a:spLocks noGrp="1"/>
          </p:cNvSpPr>
          <p:nvPr>
            <p:ph type="body" sz="quarter" idx="15"/>
          </p:nvPr>
        </p:nvSpPr>
        <p:spPr>
          <a:xfrm>
            <a:off x="7909984" y="2354975"/>
            <a:ext cx="3443817" cy="3264776"/>
          </a:xfrm>
        </p:spPr>
        <p:txBody>
          <a:bodyPr/>
          <a:lstStyle>
            <a:lvl1pPr marL="0" indent="0">
              <a:buNone/>
              <a:defRPr/>
            </a:lvl1pPr>
          </a:lstStyle>
          <a:p>
            <a:pPr lvl="0"/>
            <a:r>
              <a:rPr lang="en-US"/>
              <a:t>Click to edit Master text styles</a:t>
            </a:r>
          </a:p>
        </p:txBody>
      </p:sp>
      <p:sp>
        <p:nvSpPr>
          <p:cNvPr id="13" name="Slide Number Placeholder 5">
            <a:extLst>
              <a:ext uri="{FF2B5EF4-FFF2-40B4-BE49-F238E27FC236}">
                <a16:creationId xmlns:a16="http://schemas.microsoft.com/office/drawing/2014/main" id="{6E97C40F-B537-4E68-99AE-51B91EBEDA56}"/>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4" name="Footer Placeholder 3">
            <a:extLst>
              <a:ext uri="{FF2B5EF4-FFF2-40B4-BE49-F238E27FC236}">
                <a16:creationId xmlns:a16="http://schemas.microsoft.com/office/drawing/2014/main" id="{5C1B8838-C24C-4315-AB42-6597FAD5960C}"/>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5" name="Date Placeholder 4">
            <a:extLst>
              <a:ext uri="{FF2B5EF4-FFF2-40B4-BE49-F238E27FC236}">
                <a16:creationId xmlns:a16="http://schemas.microsoft.com/office/drawing/2014/main" id="{578E2B2C-65F1-49AA-9C68-94A25398864F}"/>
              </a:ext>
            </a:extLst>
          </p:cNvPr>
          <p:cNvSpPr>
            <a:spLocks noGrp="1"/>
          </p:cNvSpPr>
          <p:nvPr>
            <p:ph type="dt" sz="half" idx="2"/>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281325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53CBB09-0CC0-4957-8065-1CAD3C498B54}"/>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7" name="Footer Placeholder 3">
            <a:extLst>
              <a:ext uri="{FF2B5EF4-FFF2-40B4-BE49-F238E27FC236}">
                <a16:creationId xmlns:a16="http://schemas.microsoft.com/office/drawing/2014/main" id="{88BFEA56-50F7-4FC0-BBF6-849BF1CC97A8}"/>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8" name="Date Placeholder 4">
            <a:extLst>
              <a:ext uri="{FF2B5EF4-FFF2-40B4-BE49-F238E27FC236}">
                <a16:creationId xmlns:a16="http://schemas.microsoft.com/office/drawing/2014/main" id="{10D014FF-07BB-4726-B381-9CDAF7585400}"/>
              </a:ext>
            </a:extLst>
          </p:cNvPr>
          <p:cNvSpPr>
            <a:spLocks noGrp="1"/>
          </p:cNvSpPr>
          <p:nvPr>
            <p:ph type="dt" sz="half" idx="2"/>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1248162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_A">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D9E382AF-0A97-B249-8C1D-EAC9A4F48DFA}"/>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l="-1658"/>
          <a:stretch/>
        </p:blipFill>
        <p:spPr>
          <a:xfrm>
            <a:off x="6460358" y="789725"/>
            <a:ext cx="5731641" cy="510685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374CED56-CE5E-4795-950D-0527E1EA2F81}"/>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8" name="Footer Placeholder 3">
            <a:extLst>
              <a:ext uri="{FF2B5EF4-FFF2-40B4-BE49-F238E27FC236}">
                <a16:creationId xmlns:a16="http://schemas.microsoft.com/office/drawing/2014/main" id="{09926591-A102-4AE4-B2F9-BF2A3999C057}"/>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9" name="Date Placeholder 4">
            <a:extLst>
              <a:ext uri="{FF2B5EF4-FFF2-40B4-BE49-F238E27FC236}">
                <a16:creationId xmlns:a16="http://schemas.microsoft.com/office/drawing/2014/main" id="{01BF76BF-48F6-467D-B193-E22DAD7DA479}"/>
              </a:ext>
            </a:extLst>
          </p:cNvPr>
          <p:cNvSpPr>
            <a:spLocks noGrp="1"/>
          </p:cNvSpPr>
          <p:nvPr>
            <p:ph type="dt" sz="half" idx="2"/>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3995469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1801CC8-8A38-4040-B366-5E3A33B7E639}" type="slidenum">
              <a:rPr lang="en-US" smtClean="0"/>
              <a:t>‹#›</a:t>
            </a:fld>
            <a:endParaRPr lang="en-US"/>
          </a:p>
        </p:txBody>
      </p:sp>
      <p:sp>
        <p:nvSpPr>
          <p:cNvPr id="2" name="Date Placeholder 1">
            <a:extLst>
              <a:ext uri="{FF2B5EF4-FFF2-40B4-BE49-F238E27FC236}">
                <a16:creationId xmlns:a16="http://schemas.microsoft.com/office/drawing/2014/main" id="{7D8E2556-F851-EE46-BE2A-17B946E347AF}"/>
              </a:ext>
            </a:extLst>
          </p:cNvPr>
          <p:cNvSpPr>
            <a:spLocks noGrp="1"/>
          </p:cNvSpPr>
          <p:nvPr>
            <p:ph type="dt" sz="half" idx="13"/>
          </p:nvPr>
        </p:nvSpPr>
        <p:spPr/>
        <p:txBody>
          <a:bodyPr/>
          <a:lstStyle/>
          <a:p>
            <a:fld id="{445C1070-2D77-C24B-A383-97D4754EE412}" type="datetime4">
              <a:rPr lang="en-US" smtClean="0"/>
              <a:t>August 16, 2024</a:t>
            </a:fld>
            <a:endParaRPr lang="en-US"/>
          </a:p>
        </p:txBody>
      </p:sp>
      <p:sp>
        <p:nvSpPr>
          <p:cNvPr id="3" name="Footer Placeholder 2">
            <a:extLst>
              <a:ext uri="{FF2B5EF4-FFF2-40B4-BE49-F238E27FC236}">
                <a16:creationId xmlns:a16="http://schemas.microsoft.com/office/drawing/2014/main" id="{E2BFEB18-1432-2749-9892-2B04A792D184}"/>
              </a:ext>
            </a:extLst>
          </p:cNvPr>
          <p:cNvSpPr>
            <a:spLocks noGrp="1"/>
          </p:cNvSpPr>
          <p:nvPr>
            <p:ph type="ftr" sz="quarter" idx="14"/>
          </p:nvPr>
        </p:nvSpPr>
        <p:spPr/>
        <p:txBody>
          <a:bodyPr/>
          <a:lstStyle/>
          <a:p>
            <a:r>
              <a:rPr lang="en-US"/>
              <a:t>AARP PUBLIC POLICY INSTITUTE | AARP.ORG/PPI © 2021 AARP ALL RIGHTS RESERVED</a:t>
            </a:r>
          </a:p>
        </p:txBody>
      </p:sp>
    </p:spTree>
    <p:extLst>
      <p:ext uri="{BB962C8B-B14F-4D97-AF65-F5344CB8AC3E}">
        <p14:creationId xmlns:p14="http://schemas.microsoft.com/office/powerpoint/2010/main" val="63047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2332781"/>
            <a:ext cx="10515600" cy="3284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5CC6C8B2-2125-9949-9742-CDA19D832D4F}"/>
              </a:ext>
            </a:extLst>
          </p:cNvPr>
          <p:cNvSpPr>
            <a:spLocks noGrp="1"/>
          </p:cNvSpPr>
          <p:nvPr>
            <p:ph type="body" sz="quarter" idx="13"/>
          </p:nvPr>
        </p:nvSpPr>
        <p:spPr>
          <a:xfrm>
            <a:off x="838200" y="1745357"/>
            <a:ext cx="10515600" cy="565003"/>
          </a:xfrm>
        </p:spPr>
        <p:txBody>
          <a:bodyPr anchor="ctr">
            <a:normAutofit/>
          </a:bodyPr>
          <a:lstStyle>
            <a:lvl1pPr marL="0" indent="0">
              <a:buNone/>
              <a:defRPr sz="2133" b="1"/>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7" name="Date Placeholder 6">
            <a:extLst>
              <a:ext uri="{FF2B5EF4-FFF2-40B4-BE49-F238E27FC236}">
                <a16:creationId xmlns:a16="http://schemas.microsoft.com/office/drawing/2014/main" id="{01D45FB1-1056-A44B-89F8-028CD700DBC4}"/>
              </a:ext>
            </a:extLst>
          </p:cNvPr>
          <p:cNvSpPr>
            <a:spLocks noGrp="1"/>
          </p:cNvSpPr>
          <p:nvPr>
            <p:ph type="dt" sz="half" idx="14"/>
          </p:nvPr>
        </p:nvSpPr>
        <p:spPr/>
        <p:txBody>
          <a:bodyPr/>
          <a:lstStyle/>
          <a:p>
            <a:r>
              <a:rPr lang="en-US" dirty="0"/>
              <a:t>September 12, 2022</a:t>
            </a:r>
          </a:p>
        </p:txBody>
      </p:sp>
      <p:sp>
        <p:nvSpPr>
          <p:cNvPr id="8" name="Footer Placeholder 7">
            <a:extLst>
              <a:ext uri="{FF2B5EF4-FFF2-40B4-BE49-F238E27FC236}">
                <a16:creationId xmlns:a16="http://schemas.microsoft.com/office/drawing/2014/main" id="{0202DD12-E1EA-FB44-9010-3C227AC7444A}"/>
              </a:ext>
            </a:extLst>
          </p:cNvPr>
          <p:cNvSpPr>
            <a:spLocks noGrp="1"/>
          </p:cNvSpPr>
          <p:nvPr>
            <p:ph type="ftr" sz="quarter" idx="15"/>
          </p:nvPr>
        </p:nvSpPr>
        <p:spPr/>
        <p:txBody>
          <a:bodyPr/>
          <a:lstStyle/>
          <a:p>
            <a:r>
              <a:rPr lang="en-US" dirty="0"/>
              <a:t>AARP | AARP.ORG © 2022 AARP ALL RIGHTS RESERVED</a:t>
            </a:r>
          </a:p>
        </p:txBody>
      </p:sp>
      <p:sp>
        <p:nvSpPr>
          <p:cNvPr id="9" name="Slide Number Placeholder 8">
            <a:extLst>
              <a:ext uri="{FF2B5EF4-FFF2-40B4-BE49-F238E27FC236}">
                <a16:creationId xmlns:a16="http://schemas.microsoft.com/office/drawing/2014/main" id="{393A4F44-A460-6D41-B5BE-5F56F8FF0A29}"/>
              </a:ext>
            </a:extLst>
          </p:cNvPr>
          <p:cNvSpPr>
            <a:spLocks noGrp="1"/>
          </p:cNvSpPr>
          <p:nvPr>
            <p:ph type="sldNum" sz="quarter" idx="16"/>
          </p:nvPr>
        </p:nvSpPr>
        <p:spPr/>
        <p:txBody>
          <a:bodyPr/>
          <a:lstStyle/>
          <a:p>
            <a:fld id="{41801CC8-8A38-4040-B366-5E3A33B7E639}" type="slidenum">
              <a:rPr lang="en-US" smtClean="0"/>
              <a:pPr/>
              <a:t>‹#›</a:t>
            </a:fld>
            <a:endParaRPr lang="en-US"/>
          </a:p>
        </p:txBody>
      </p:sp>
    </p:spTree>
    <p:extLst>
      <p:ext uri="{BB962C8B-B14F-4D97-AF65-F5344CB8AC3E}">
        <p14:creationId xmlns:p14="http://schemas.microsoft.com/office/powerpoint/2010/main" val="2805891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C33FAC-6F0F-44AC-8F79-4D1B256FD622}"/>
              </a:ext>
            </a:extLst>
          </p:cNvPr>
          <p:cNvSpPr/>
          <p:nvPr userDrawn="1"/>
        </p:nvSpPr>
        <p:spPr>
          <a:xfrm>
            <a:off x="0" y="5837274"/>
            <a:ext cx="12192000" cy="1020726"/>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418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C33FAC-6F0F-44AC-8F79-4D1B256FD622}"/>
              </a:ext>
            </a:extLst>
          </p:cNvPr>
          <p:cNvSpPr/>
          <p:nvPr userDrawn="1"/>
        </p:nvSpPr>
        <p:spPr>
          <a:xfrm>
            <a:off x="0" y="5837274"/>
            <a:ext cx="12192000" cy="1020726"/>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B0C3690-E310-4F64-9781-9CEDBC3426B2}"/>
              </a:ext>
            </a:extLst>
          </p:cNvPr>
          <p:cNvSpPr/>
          <p:nvPr userDrawn="1"/>
        </p:nvSpPr>
        <p:spPr>
          <a:xfrm>
            <a:off x="6092952" y="802758"/>
            <a:ext cx="6099048" cy="6055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164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C33FAC-6F0F-44AC-8F79-4D1B256FD622}"/>
              </a:ext>
            </a:extLst>
          </p:cNvPr>
          <p:cNvSpPr/>
          <p:nvPr userDrawn="1"/>
        </p:nvSpPr>
        <p:spPr>
          <a:xfrm>
            <a:off x="0" y="5837274"/>
            <a:ext cx="12192000" cy="1020726"/>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B0C3690-E310-4F64-9781-9CEDBC3426B2}"/>
              </a:ext>
            </a:extLst>
          </p:cNvPr>
          <p:cNvSpPr/>
          <p:nvPr userDrawn="1"/>
        </p:nvSpPr>
        <p:spPr>
          <a:xfrm>
            <a:off x="6092952" y="0"/>
            <a:ext cx="60990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981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80AFDA-7D6F-4204-AE5B-97492B797B9F}"/>
              </a:ext>
            </a:extLst>
          </p:cNvPr>
          <p:cNvSpPr/>
          <p:nvPr userDrawn="1"/>
        </p:nvSpPr>
        <p:spPr>
          <a:xfrm>
            <a:off x="0" y="782198"/>
            <a:ext cx="12192000" cy="5144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FF4ECD6-D006-4A73-87CA-2F8D0B7210AF}"/>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7" name="Footer Placeholder 3">
            <a:extLst>
              <a:ext uri="{FF2B5EF4-FFF2-40B4-BE49-F238E27FC236}">
                <a16:creationId xmlns:a16="http://schemas.microsoft.com/office/drawing/2014/main" id="{FF646EB8-88F0-40DD-AA0E-340448E0AF8A}"/>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8" name="Date Placeholder 4">
            <a:extLst>
              <a:ext uri="{FF2B5EF4-FFF2-40B4-BE49-F238E27FC236}">
                <a16:creationId xmlns:a16="http://schemas.microsoft.com/office/drawing/2014/main" id="{C52E59C7-ACFB-4A9D-A4BD-DCCF2F148541}"/>
              </a:ext>
            </a:extLst>
          </p:cNvPr>
          <p:cNvSpPr>
            <a:spLocks noGrp="1"/>
          </p:cNvSpPr>
          <p:nvPr>
            <p:ph type="dt" sz="half" idx="2"/>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4152715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80AFDA-7D6F-4204-AE5B-97492B797B9F}"/>
              </a:ext>
            </a:extLst>
          </p:cNvPr>
          <p:cNvSpPr/>
          <p:nvPr userDrawn="1"/>
        </p:nvSpPr>
        <p:spPr>
          <a:xfrm>
            <a:off x="0" y="0"/>
            <a:ext cx="12192000" cy="6858000"/>
          </a:xfrm>
          <a:prstGeom prst="rect">
            <a:avLst/>
          </a:prstGeom>
          <a:solidFill>
            <a:srgbClr val="DB3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ARP" descr="A picture containing drawing&#10;&#10;Description automatically generated">
            <a:extLst>
              <a:ext uri="{FF2B5EF4-FFF2-40B4-BE49-F238E27FC236}">
                <a16:creationId xmlns:a16="http://schemas.microsoft.com/office/drawing/2014/main" id="{7AC176A1-6F61-3520-C433-17BFFD58CF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1" y="211360"/>
            <a:ext cx="1764033" cy="362472"/>
          </a:xfrm>
          <a:prstGeom prst="rect">
            <a:avLst/>
          </a:prstGeom>
        </p:spPr>
      </p:pic>
    </p:spTree>
    <p:extLst>
      <p:ext uri="{BB962C8B-B14F-4D97-AF65-F5344CB8AC3E}">
        <p14:creationId xmlns:p14="http://schemas.microsoft.com/office/powerpoint/2010/main" val="2967897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80AFDA-7D6F-4204-AE5B-97492B797B9F}"/>
              </a:ext>
            </a:extLst>
          </p:cNvPr>
          <p:cNvSpPr/>
          <p:nvPr userDrawn="1"/>
        </p:nvSpPr>
        <p:spPr>
          <a:xfrm>
            <a:off x="0" y="782198"/>
            <a:ext cx="12192000" cy="5144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FF4ECD6-D006-4A73-87CA-2F8D0B7210AF}"/>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7" name="Footer Placeholder 3">
            <a:extLst>
              <a:ext uri="{FF2B5EF4-FFF2-40B4-BE49-F238E27FC236}">
                <a16:creationId xmlns:a16="http://schemas.microsoft.com/office/drawing/2014/main" id="{FF646EB8-88F0-40DD-AA0E-340448E0AF8A}"/>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8" name="Date Placeholder 4">
            <a:extLst>
              <a:ext uri="{FF2B5EF4-FFF2-40B4-BE49-F238E27FC236}">
                <a16:creationId xmlns:a16="http://schemas.microsoft.com/office/drawing/2014/main" id="{C52E59C7-ACFB-4A9D-A4BD-DCCF2F148541}"/>
              </a:ext>
            </a:extLst>
          </p:cNvPr>
          <p:cNvSpPr>
            <a:spLocks noGrp="1"/>
          </p:cNvSpPr>
          <p:nvPr>
            <p:ph type="dt" sz="half" idx="2"/>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
        <p:nvSpPr>
          <p:cNvPr id="2" name="Rectangle 1">
            <a:extLst>
              <a:ext uri="{FF2B5EF4-FFF2-40B4-BE49-F238E27FC236}">
                <a16:creationId xmlns:a16="http://schemas.microsoft.com/office/drawing/2014/main" id="{DCFDB769-F6D5-C425-DC68-85C151743C15}"/>
              </a:ext>
            </a:extLst>
          </p:cNvPr>
          <p:cNvSpPr/>
          <p:nvPr userDrawn="1"/>
        </p:nvSpPr>
        <p:spPr>
          <a:xfrm>
            <a:off x="0" y="686961"/>
            <a:ext cx="12192000" cy="4189839"/>
          </a:xfrm>
          <a:prstGeom prst="rect">
            <a:avLst/>
          </a:prstGeom>
          <a:solidFill>
            <a:srgbClr val="EC1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151168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Picture_Gray">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12C2E61B-F171-C34F-BA15-4F84B747F2F9}"/>
              </a:ext>
            </a:extLst>
          </p:cNvPr>
          <p:cNvSpPr/>
          <p:nvPr userDrawn="1"/>
        </p:nvSpPr>
        <p:spPr>
          <a:xfrm>
            <a:off x="6096000" y="1"/>
            <a:ext cx="6096000" cy="5896583"/>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2" name="Title 1"/>
          <p:cNvSpPr>
            <a:spLocks noGrp="1"/>
          </p:cNvSpPr>
          <p:nvPr>
            <p:ph type="title"/>
          </p:nvPr>
        </p:nvSpPr>
        <p:spPr>
          <a:xfrm>
            <a:off x="839788" y="1117600"/>
            <a:ext cx="4845049" cy="939800"/>
          </a:xfrm>
        </p:spPr>
        <p:txBody>
          <a:bodyPr anchor="b">
            <a:normAutofit/>
          </a:bodyPr>
          <a:lstStyle>
            <a:lvl1pPr>
              <a:defRPr sz="2667"/>
            </a:lvl1pPr>
          </a:lstStyle>
          <a:p>
            <a:r>
              <a:rPr lang="en-US"/>
              <a:t>Click to edit Master title style</a:t>
            </a:r>
          </a:p>
        </p:txBody>
      </p:sp>
      <p:sp>
        <p:nvSpPr>
          <p:cNvPr id="3" name="Content Placeholder 2"/>
          <p:cNvSpPr>
            <a:spLocks noGrp="1"/>
          </p:cNvSpPr>
          <p:nvPr>
            <p:ph idx="1"/>
          </p:nvPr>
        </p:nvSpPr>
        <p:spPr>
          <a:xfrm>
            <a:off x="839788" y="2540002"/>
            <a:ext cx="4845048" cy="3047999"/>
          </a:xfrm>
        </p:spPr>
        <p:txBody>
          <a:bodyPr>
            <a:normAutofit/>
          </a:bodyPr>
          <a:lstStyle>
            <a:lvl1pPr>
              <a:defRPr sz="1867"/>
            </a:lvl1pPr>
            <a:lvl2pPr>
              <a:defRPr sz="1867"/>
            </a:lvl2pPr>
            <a:lvl3pPr>
              <a:defRPr sz="1867"/>
            </a:lvl3pPr>
            <a:lvl4pPr>
              <a:defRPr sz="1867"/>
            </a:lvl4pPr>
            <a:lvl5pPr>
              <a:defRPr sz="1867"/>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4845048" cy="482600"/>
          </a:xfrm>
        </p:spPr>
        <p:txBody>
          <a:bodyPr anchor="ctr">
            <a:normAutofit/>
          </a:bodyPr>
          <a:lstStyle>
            <a:lvl1pPr marL="0" indent="0">
              <a:buNone/>
              <a:defRPr sz="1867" b="1"/>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Picture Placeholder 9">
            <a:extLst>
              <a:ext uri="{FF2B5EF4-FFF2-40B4-BE49-F238E27FC236}">
                <a16:creationId xmlns:a16="http://schemas.microsoft.com/office/drawing/2014/main" id="{5FFCCD58-E0CA-C942-A46E-E68E36C4610E}"/>
              </a:ext>
            </a:extLst>
          </p:cNvPr>
          <p:cNvSpPr>
            <a:spLocks noGrp="1"/>
          </p:cNvSpPr>
          <p:nvPr>
            <p:ph type="pic" sz="quarter" idx="13"/>
          </p:nvPr>
        </p:nvSpPr>
        <p:spPr>
          <a:xfrm>
            <a:off x="6096000" y="0"/>
            <a:ext cx="6096000" cy="5875867"/>
          </a:xfrm>
        </p:spPr>
        <p:txBody>
          <a:bodyPr/>
          <a:lstStyle/>
          <a:p>
            <a:endParaRPr lang="en-US"/>
          </a:p>
        </p:txBody>
      </p:sp>
      <p:sp>
        <p:nvSpPr>
          <p:cNvPr id="14" name="Slide Number Placeholder 5">
            <a:extLst>
              <a:ext uri="{FF2B5EF4-FFF2-40B4-BE49-F238E27FC236}">
                <a16:creationId xmlns:a16="http://schemas.microsoft.com/office/drawing/2014/main" id="{D02FD69C-8773-47FC-A1B5-78DAB41D7B53}"/>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5" name="Footer Placeholder 3">
            <a:extLst>
              <a:ext uri="{FF2B5EF4-FFF2-40B4-BE49-F238E27FC236}">
                <a16:creationId xmlns:a16="http://schemas.microsoft.com/office/drawing/2014/main" id="{3008BD38-DCD7-4D6E-BE50-1C129086DDB5}"/>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6" name="Date Placeholder 4">
            <a:extLst>
              <a:ext uri="{FF2B5EF4-FFF2-40B4-BE49-F238E27FC236}">
                <a16:creationId xmlns:a16="http://schemas.microsoft.com/office/drawing/2014/main" id="{EA19D534-752C-4B5F-B750-F1F053004948}"/>
              </a:ext>
            </a:extLst>
          </p:cNvPr>
          <p:cNvSpPr>
            <a:spLocks noGrp="1"/>
          </p:cNvSpPr>
          <p:nvPr>
            <p:ph type="dt" sz="half" idx="14"/>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1123046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Picture_Gray_A">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4E4BA703-C914-F343-878C-E186C2237BD5}"/>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l="-1658"/>
          <a:stretch/>
        </p:blipFill>
        <p:spPr>
          <a:xfrm>
            <a:off x="364360" y="789725"/>
            <a:ext cx="5731641" cy="5106856"/>
          </a:xfrm>
          <a:prstGeom prst="rect">
            <a:avLst/>
          </a:prstGeom>
        </p:spPr>
      </p:pic>
      <p:sp>
        <p:nvSpPr>
          <p:cNvPr id="8" name="Rectangle">
            <a:extLst>
              <a:ext uri="{FF2B5EF4-FFF2-40B4-BE49-F238E27FC236}">
                <a16:creationId xmlns:a16="http://schemas.microsoft.com/office/drawing/2014/main" id="{12C2E61B-F171-C34F-BA15-4F84B747F2F9}"/>
              </a:ext>
            </a:extLst>
          </p:cNvPr>
          <p:cNvSpPr/>
          <p:nvPr userDrawn="1"/>
        </p:nvSpPr>
        <p:spPr>
          <a:xfrm>
            <a:off x="6096000" y="1"/>
            <a:ext cx="6096000" cy="5896583"/>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2" name="Title 1"/>
          <p:cNvSpPr>
            <a:spLocks noGrp="1"/>
          </p:cNvSpPr>
          <p:nvPr>
            <p:ph type="title"/>
          </p:nvPr>
        </p:nvSpPr>
        <p:spPr>
          <a:xfrm>
            <a:off x="839788" y="1117600"/>
            <a:ext cx="4845049" cy="939800"/>
          </a:xfrm>
        </p:spPr>
        <p:txBody>
          <a:bodyPr anchor="b">
            <a:normAutofit/>
          </a:bodyPr>
          <a:lstStyle>
            <a:lvl1pPr>
              <a:defRPr sz="2667"/>
            </a:lvl1pPr>
          </a:lstStyle>
          <a:p>
            <a:r>
              <a:rPr lang="en-US"/>
              <a:t>Click to edit Master title style</a:t>
            </a:r>
          </a:p>
        </p:txBody>
      </p:sp>
      <p:sp>
        <p:nvSpPr>
          <p:cNvPr id="3" name="Content Placeholder 2"/>
          <p:cNvSpPr>
            <a:spLocks noGrp="1"/>
          </p:cNvSpPr>
          <p:nvPr>
            <p:ph idx="1"/>
          </p:nvPr>
        </p:nvSpPr>
        <p:spPr>
          <a:xfrm>
            <a:off x="839788" y="2540002"/>
            <a:ext cx="4845048" cy="3047999"/>
          </a:xfrm>
        </p:spPr>
        <p:txBody>
          <a:bodyPr>
            <a:normAutofit/>
          </a:bodyPr>
          <a:lstStyle>
            <a:lvl1pPr>
              <a:defRPr sz="1867"/>
            </a:lvl1pPr>
            <a:lvl2pPr>
              <a:defRPr sz="1867"/>
            </a:lvl2pPr>
            <a:lvl3pPr>
              <a:defRPr sz="1867"/>
            </a:lvl3pPr>
            <a:lvl4pPr>
              <a:defRPr sz="1867"/>
            </a:lvl4pPr>
            <a:lvl5pPr>
              <a:defRPr sz="1867"/>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4845048" cy="482600"/>
          </a:xfrm>
        </p:spPr>
        <p:txBody>
          <a:bodyPr anchor="ctr">
            <a:normAutofit/>
          </a:bodyPr>
          <a:lstStyle>
            <a:lvl1pPr marL="0" indent="0">
              <a:buNone/>
              <a:defRPr sz="1867" b="1"/>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Picture Placeholder 9">
            <a:extLst>
              <a:ext uri="{FF2B5EF4-FFF2-40B4-BE49-F238E27FC236}">
                <a16:creationId xmlns:a16="http://schemas.microsoft.com/office/drawing/2014/main" id="{5FFCCD58-E0CA-C942-A46E-E68E36C4610E}"/>
              </a:ext>
            </a:extLst>
          </p:cNvPr>
          <p:cNvSpPr>
            <a:spLocks noGrp="1"/>
          </p:cNvSpPr>
          <p:nvPr>
            <p:ph type="pic" sz="quarter" idx="13"/>
          </p:nvPr>
        </p:nvSpPr>
        <p:spPr>
          <a:xfrm>
            <a:off x="6096000" y="0"/>
            <a:ext cx="6096000" cy="5875867"/>
          </a:xfrm>
        </p:spPr>
        <p:txBody>
          <a:bodyPr/>
          <a:lstStyle/>
          <a:p>
            <a:endParaRPr lang="en-US"/>
          </a:p>
        </p:txBody>
      </p:sp>
      <p:sp>
        <p:nvSpPr>
          <p:cNvPr id="11" name="Slide Number Placeholder 5">
            <a:extLst>
              <a:ext uri="{FF2B5EF4-FFF2-40B4-BE49-F238E27FC236}">
                <a16:creationId xmlns:a16="http://schemas.microsoft.com/office/drawing/2014/main" id="{56BC433F-3655-4500-BDF1-C54793455FC6}"/>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2" name="Footer Placeholder 3">
            <a:extLst>
              <a:ext uri="{FF2B5EF4-FFF2-40B4-BE49-F238E27FC236}">
                <a16:creationId xmlns:a16="http://schemas.microsoft.com/office/drawing/2014/main" id="{B1B9DE84-FAD9-491B-A8C5-AF7A9EDCFF3E}"/>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3" name="Date Placeholder 4">
            <a:extLst>
              <a:ext uri="{FF2B5EF4-FFF2-40B4-BE49-F238E27FC236}">
                <a16:creationId xmlns:a16="http://schemas.microsoft.com/office/drawing/2014/main" id="{A1FDAF5E-50EE-43A5-ACCF-7A0E5DE2C231}"/>
              </a:ext>
            </a:extLst>
          </p:cNvPr>
          <p:cNvSpPr>
            <a:spLocks noGrp="1"/>
          </p:cNvSpPr>
          <p:nvPr>
            <p:ph type="dt" sz="half" idx="14"/>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1995142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Picture_Red">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EFA5FA6-65BC-2442-BA52-049AEF8DD17B}"/>
              </a:ext>
            </a:extLst>
          </p:cNvPr>
          <p:cNvSpPr/>
          <p:nvPr userDrawn="1"/>
        </p:nvSpPr>
        <p:spPr>
          <a:xfrm>
            <a:off x="0" y="742730"/>
            <a:ext cx="6096000" cy="6115269"/>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8" name="Rectangle">
            <a:extLst>
              <a:ext uri="{FF2B5EF4-FFF2-40B4-BE49-F238E27FC236}">
                <a16:creationId xmlns:a16="http://schemas.microsoft.com/office/drawing/2014/main" id="{12C2E61B-F171-C34F-BA15-4F84B747F2F9}"/>
              </a:ext>
            </a:extLst>
          </p:cNvPr>
          <p:cNvSpPr/>
          <p:nvPr userDrawn="1"/>
        </p:nvSpPr>
        <p:spPr>
          <a:xfrm>
            <a:off x="6096000" y="1"/>
            <a:ext cx="6096000" cy="5896583"/>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2" name="Title 1"/>
          <p:cNvSpPr>
            <a:spLocks noGrp="1"/>
          </p:cNvSpPr>
          <p:nvPr>
            <p:ph type="title"/>
          </p:nvPr>
        </p:nvSpPr>
        <p:spPr>
          <a:xfrm>
            <a:off x="839788" y="1117600"/>
            <a:ext cx="4845049" cy="939800"/>
          </a:xfrm>
        </p:spPr>
        <p:txBody>
          <a:bodyPr anchor="b">
            <a:normAutofit/>
          </a:bodyPr>
          <a:lstStyle>
            <a:lvl1pPr>
              <a:defRPr sz="2667">
                <a:solidFill>
                  <a:schemeClr val="bg1"/>
                </a:solidFill>
              </a:defRPr>
            </a:lvl1pPr>
          </a:lstStyle>
          <a:p>
            <a:r>
              <a:rPr lang="en-US"/>
              <a:t>Click to edit Master title style</a:t>
            </a:r>
          </a:p>
        </p:txBody>
      </p:sp>
      <p:sp>
        <p:nvSpPr>
          <p:cNvPr id="3" name="Content Placeholder 2"/>
          <p:cNvSpPr>
            <a:spLocks noGrp="1"/>
          </p:cNvSpPr>
          <p:nvPr>
            <p:ph idx="1"/>
          </p:nvPr>
        </p:nvSpPr>
        <p:spPr>
          <a:xfrm>
            <a:off x="839788" y="2540002"/>
            <a:ext cx="4845048" cy="3047999"/>
          </a:xfrm>
        </p:spPr>
        <p:txBody>
          <a:bodyPr>
            <a:normAutofit/>
          </a:bodyPr>
          <a:lstStyle>
            <a:lvl1pPr>
              <a:defRPr sz="1867">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1"/>
            <a:ext cx="4845048" cy="482600"/>
          </a:xfrm>
        </p:spPr>
        <p:txBody>
          <a:bodyPr anchor="ctr">
            <a:normAutofit/>
          </a:bodyPr>
          <a:lstStyle>
            <a:lvl1pPr marL="0" indent="0">
              <a:buNone/>
              <a:defRPr sz="1867" b="1">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Picture Placeholder 9">
            <a:extLst>
              <a:ext uri="{FF2B5EF4-FFF2-40B4-BE49-F238E27FC236}">
                <a16:creationId xmlns:a16="http://schemas.microsoft.com/office/drawing/2014/main" id="{5FFCCD58-E0CA-C942-A46E-E68E36C4610E}"/>
              </a:ext>
            </a:extLst>
          </p:cNvPr>
          <p:cNvSpPr>
            <a:spLocks noGrp="1"/>
          </p:cNvSpPr>
          <p:nvPr>
            <p:ph type="pic" sz="quarter" idx="13"/>
          </p:nvPr>
        </p:nvSpPr>
        <p:spPr>
          <a:xfrm>
            <a:off x="6096000" y="0"/>
            <a:ext cx="6096000" cy="5875867"/>
          </a:xfrm>
        </p:spPr>
        <p:txBody>
          <a:bodyPr/>
          <a:lstStyle/>
          <a:p>
            <a:endParaRPr lang="en-US"/>
          </a:p>
        </p:txBody>
      </p:sp>
      <p:sp>
        <p:nvSpPr>
          <p:cNvPr id="14" name="Slide Number Placeholder 5">
            <a:extLst>
              <a:ext uri="{FF2B5EF4-FFF2-40B4-BE49-F238E27FC236}">
                <a16:creationId xmlns:a16="http://schemas.microsoft.com/office/drawing/2014/main" id="{DD2AA1B6-B6AB-4AAE-ABFD-F948D3C89DF1}"/>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5" name="Footer Placeholder 3">
            <a:extLst>
              <a:ext uri="{FF2B5EF4-FFF2-40B4-BE49-F238E27FC236}">
                <a16:creationId xmlns:a16="http://schemas.microsoft.com/office/drawing/2014/main" id="{15D8010D-A1AF-4B28-AA38-42764AABC5E5}"/>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6" name="Date Placeholder 4">
            <a:extLst>
              <a:ext uri="{FF2B5EF4-FFF2-40B4-BE49-F238E27FC236}">
                <a16:creationId xmlns:a16="http://schemas.microsoft.com/office/drawing/2014/main" id="{2BEF2C99-3D05-4084-8104-68D882162078}"/>
              </a:ext>
            </a:extLst>
          </p:cNvPr>
          <p:cNvSpPr>
            <a:spLocks noGrp="1"/>
          </p:cNvSpPr>
          <p:nvPr>
            <p:ph type="dt" sz="half" idx="14"/>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2262305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Picture_Red">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EFA5FA6-65BC-2442-BA52-049AEF8DD17B}"/>
              </a:ext>
            </a:extLst>
          </p:cNvPr>
          <p:cNvSpPr/>
          <p:nvPr userDrawn="1"/>
        </p:nvSpPr>
        <p:spPr>
          <a:xfrm>
            <a:off x="0" y="742730"/>
            <a:ext cx="6096000" cy="6115269"/>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8" name="Rectangle">
            <a:extLst>
              <a:ext uri="{FF2B5EF4-FFF2-40B4-BE49-F238E27FC236}">
                <a16:creationId xmlns:a16="http://schemas.microsoft.com/office/drawing/2014/main" id="{12C2E61B-F171-C34F-BA15-4F84B747F2F9}"/>
              </a:ext>
            </a:extLst>
          </p:cNvPr>
          <p:cNvSpPr/>
          <p:nvPr userDrawn="1"/>
        </p:nvSpPr>
        <p:spPr>
          <a:xfrm>
            <a:off x="6096000" y="1"/>
            <a:ext cx="6096000" cy="5896583"/>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2" name="Title 1"/>
          <p:cNvSpPr>
            <a:spLocks noGrp="1"/>
          </p:cNvSpPr>
          <p:nvPr>
            <p:ph type="title"/>
          </p:nvPr>
        </p:nvSpPr>
        <p:spPr>
          <a:xfrm>
            <a:off x="839788" y="1117600"/>
            <a:ext cx="4845049" cy="939800"/>
          </a:xfrm>
        </p:spPr>
        <p:txBody>
          <a:bodyPr anchor="b">
            <a:normAutofit/>
          </a:bodyPr>
          <a:lstStyle>
            <a:lvl1pPr>
              <a:defRPr sz="2667">
                <a:solidFill>
                  <a:schemeClr val="bg1"/>
                </a:solidFill>
              </a:defRPr>
            </a:lvl1pPr>
          </a:lstStyle>
          <a:p>
            <a:r>
              <a:rPr lang="en-US"/>
              <a:t>Click to edit Master title style</a:t>
            </a:r>
          </a:p>
        </p:txBody>
      </p:sp>
      <p:sp>
        <p:nvSpPr>
          <p:cNvPr id="3" name="Content Placeholder 2"/>
          <p:cNvSpPr>
            <a:spLocks noGrp="1"/>
          </p:cNvSpPr>
          <p:nvPr>
            <p:ph idx="1"/>
          </p:nvPr>
        </p:nvSpPr>
        <p:spPr>
          <a:xfrm>
            <a:off x="839788" y="2540002"/>
            <a:ext cx="4845048" cy="3047999"/>
          </a:xfrm>
        </p:spPr>
        <p:txBody>
          <a:bodyPr>
            <a:normAutofit/>
          </a:bodyPr>
          <a:lstStyle>
            <a:lvl1pPr>
              <a:defRPr sz="1867">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4845048" cy="482600"/>
          </a:xfrm>
        </p:spPr>
        <p:txBody>
          <a:bodyPr anchor="ctr">
            <a:normAutofit/>
          </a:bodyPr>
          <a:lstStyle>
            <a:lvl1pPr marL="0" indent="0">
              <a:buNone/>
              <a:defRPr sz="1867" b="1">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Picture Placeholder 9">
            <a:extLst>
              <a:ext uri="{FF2B5EF4-FFF2-40B4-BE49-F238E27FC236}">
                <a16:creationId xmlns:a16="http://schemas.microsoft.com/office/drawing/2014/main" id="{5FFCCD58-E0CA-C942-A46E-E68E36C4610E}"/>
              </a:ext>
            </a:extLst>
          </p:cNvPr>
          <p:cNvSpPr>
            <a:spLocks noGrp="1"/>
          </p:cNvSpPr>
          <p:nvPr>
            <p:ph type="pic" sz="quarter" idx="13"/>
          </p:nvPr>
        </p:nvSpPr>
        <p:spPr>
          <a:xfrm>
            <a:off x="6096000" y="20717"/>
            <a:ext cx="6096000" cy="5875867"/>
          </a:xfrm>
        </p:spPr>
        <p:txBody>
          <a:bodyPr/>
          <a:lstStyle/>
          <a:p>
            <a:endParaRPr lang="en-US"/>
          </a:p>
        </p:txBody>
      </p:sp>
      <p:sp>
        <p:nvSpPr>
          <p:cNvPr id="11" name="Slide Number Placeholder 5">
            <a:extLst>
              <a:ext uri="{FF2B5EF4-FFF2-40B4-BE49-F238E27FC236}">
                <a16:creationId xmlns:a16="http://schemas.microsoft.com/office/drawing/2014/main" id="{0BC59602-C2F6-438E-9CA1-76A07185EC2F}"/>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2" name="Footer Placeholder 3">
            <a:extLst>
              <a:ext uri="{FF2B5EF4-FFF2-40B4-BE49-F238E27FC236}">
                <a16:creationId xmlns:a16="http://schemas.microsoft.com/office/drawing/2014/main" id="{D77D0AD6-55DB-4296-B535-8D19BC56939B}"/>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3" name="Date Placeholder 4">
            <a:extLst>
              <a:ext uri="{FF2B5EF4-FFF2-40B4-BE49-F238E27FC236}">
                <a16:creationId xmlns:a16="http://schemas.microsoft.com/office/drawing/2014/main" id="{B229BD31-843E-4F82-AE09-4C0E6AE314A8}"/>
              </a:ext>
            </a:extLst>
          </p:cNvPr>
          <p:cNvSpPr>
            <a:spLocks noGrp="1"/>
          </p:cNvSpPr>
          <p:nvPr>
            <p:ph type="dt" sz="half" idx="14"/>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pic>
        <p:nvPicPr>
          <p:cNvPr id="14" name="Picture 13" descr="A picture containing background pattern&#10;&#10;Description automatically generated">
            <a:extLst>
              <a:ext uri="{FF2B5EF4-FFF2-40B4-BE49-F238E27FC236}">
                <a16:creationId xmlns:a16="http://schemas.microsoft.com/office/drawing/2014/main" id="{A52E7796-7360-4A96-BB9C-14C485C6ECCF}"/>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l="-1658"/>
          <a:stretch/>
        </p:blipFill>
        <p:spPr>
          <a:xfrm>
            <a:off x="364360" y="789725"/>
            <a:ext cx="5731641" cy="5106856"/>
          </a:xfrm>
          <a:prstGeom prst="rect">
            <a:avLst/>
          </a:prstGeom>
        </p:spPr>
      </p:pic>
    </p:spTree>
    <p:extLst>
      <p:ext uri="{BB962C8B-B14F-4D97-AF65-F5344CB8AC3E}">
        <p14:creationId xmlns:p14="http://schemas.microsoft.com/office/powerpoint/2010/main" val="3552012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54545CF9-B764-A44B-A90C-99EBAB7FCF6D}"/>
              </a:ext>
            </a:extLst>
          </p:cNvPr>
          <p:cNvSpPr/>
          <p:nvPr userDrawn="1"/>
        </p:nvSpPr>
        <p:spPr>
          <a:xfrm>
            <a:off x="0" y="742731"/>
            <a:ext cx="12192000" cy="5153852"/>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2" name="Title 1"/>
          <p:cNvSpPr>
            <a:spLocks noGrp="1"/>
          </p:cNvSpPr>
          <p:nvPr>
            <p:ph type="title"/>
          </p:nvPr>
        </p:nvSpPr>
        <p:spPr>
          <a:xfrm>
            <a:off x="831851" y="1037188"/>
            <a:ext cx="10515600" cy="714648"/>
          </a:xfrm>
        </p:spPr>
        <p:txBody>
          <a:bodyPr anchor="t">
            <a:normAutofit/>
          </a:bodyPr>
          <a:lstStyle>
            <a:lvl1pPr>
              <a:defRPr sz="4267">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1932206"/>
            <a:ext cx="10515600" cy="558797"/>
          </a:xfrm>
        </p:spPr>
        <p:txBody>
          <a:bodyPr anchor="ctr">
            <a:normAutofit/>
          </a:bodyPr>
          <a:lstStyle>
            <a:lvl1pPr marL="0" indent="0" algn="l">
              <a:buNone/>
              <a:defRPr sz="2133">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6680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Picture_Red">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EFA5FA6-65BC-2442-BA52-049AEF8DD17B}"/>
              </a:ext>
            </a:extLst>
          </p:cNvPr>
          <p:cNvSpPr/>
          <p:nvPr userDrawn="1"/>
        </p:nvSpPr>
        <p:spPr>
          <a:xfrm>
            <a:off x="-1" y="742731"/>
            <a:ext cx="4457699" cy="5153852"/>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8" name="Rectangle">
            <a:extLst>
              <a:ext uri="{FF2B5EF4-FFF2-40B4-BE49-F238E27FC236}">
                <a16:creationId xmlns:a16="http://schemas.microsoft.com/office/drawing/2014/main" id="{12C2E61B-F171-C34F-BA15-4F84B747F2F9}"/>
              </a:ext>
            </a:extLst>
          </p:cNvPr>
          <p:cNvSpPr/>
          <p:nvPr userDrawn="1"/>
        </p:nvSpPr>
        <p:spPr>
          <a:xfrm>
            <a:off x="4457700" y="1"/>
            <a:ext cx="7734300" cy="5896583"/>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10" name="Slide Number Placeholder 5">
            <a:extLst>
              <a:ext uri="{FF2B5EF4-FFF2-40B4-BE49-F238E27FC236}">
                <a16:creationId xmlns:a16="http://schemas.microsoft.com/office/drawing/2014/main" id="{3A6B9966-928A-4C2E-A6BB-4FAB8D487B49}"/>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1" name="Footer Placeholder 3">
            <a:extLst>
              <a:ext uri="{FF2B5EF4-FFF2-40B4-BE49-F238E27FC236}">
                <a16:creationId xmlns:a16="http://schemas.microsoft.com/office/drawing/2014/main" id="{821EDC1E-0114-42EB-A9EA-958D00B04BB0}"/>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2" name="Date Placeholder 4">
            <a:extLst>
              <a:ext uri="{FF2B5EF4-FFF2-40B4-BE49-F238E27FC236}">
                <a16:creationId xmlns:a16="http://schemas.microsoft.com/office/drawing/2014/main" id="{53C41677-DA32-406C-A666-7D49CAC5EF1D}"/>
              </a:ext>
            </a:extLst>
          </p:cNvPr>
          <p:cNvSpPr>
            <a:spLocks noGrp="1"/>
          </p:cNvSpPr>
          <p:nvPr>
            <p:ph type="dt" sz="half" idx="10"/>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1850090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Picture_Red">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EFA5FA6-65BC-2442-BA52-049AEF8DD17B}"/>
              </a:ext>
            </a:extLst>
          </p:cNvPr>
          <p:cNvSpPr/>
          <p:nvPr userDrawn="1"/>
        </p:nvSpPr>
        <p:spPr>
          <a:xfrm>
            <a:off x="-1" y="742730"/>
            <a:ext cx="4457699" cy="6115269"/>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8" name="Rectangle">
            <a:extLst>
              <a:ext uri="{FF2B5EF4-FFF2-40B4-BE49-F238E27FC236}">
                <a16:creationId xmlns:a16="http://schemas.microsoft.com/office/drawing/2014/main" id="{12C2E61B-F171-C34F-BA15-4F84B747F2F9}"/>
              </a:ext>
            </a:extLst>
          </p:cNvPr>
          <p:cNvSpPr/>
          <p:nvPr userDrawn="1"/>
        </p:nvSpPr>
        <p:spPr>
          <a:xfrm>
            <a:off x="4457700" y="1"/>
            <a:ext cx="7734300" cy="5896583"/>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Tree>
    <p:extLst>
      <p:ext uri="{BB962C8B-B14F-4D97-AF65-F5344CB8AC3E}">
        <p14:creationId xmlns:p14="http://schemas.microsoft.com/office/powerpoint/2010/main" val="3981562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ntent with Picture_Red">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EFA5FA6-65BC-2442-BA52-049AEF8DD17B}"/>
              </a:ext>
            </a:extLst>
          </p:cNvPr>
          <p:cNvSpPr/>
          <p:nvPr userDrawn="1"/>
        </p:nvSpPr>
        <p:spPr>
          <a:xfrm>
            <a:off x="0" y="742730"/>
            <a:ext cx="4073236" cy="6115269"/>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8" name="Rectangle">
            <a:extLst>
              <a:ext uri="{FF2B5EF4-FFF2-40B4-BE49-F238E27FC236}">
                <a16:creationId xmlns:a16="http://schemas.microsoft.com/office/drawing/2014/main" id="{12C2E61B-F171-C34F-BA15-4F84B747F2F9}"/>
              </a:ext>
            </a:extLst>
          </p:cNvPr>
          <p:cNvSpPr/>
          <p:nvPr userDrawn="1"/>
        </p:nvSpPr>
        <p:spPr>
          <a:xfrm>
            <a:off x="4073236" y="1"/>
            <a:ext cx="8118764" cy="5896583"/>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Tree>
    <p:extLst>
      <p:ext uri="{BB962C8B-B14F-4D97-AF65-F5344CB8AC3E}">
        <p14:creationId xmlns:p14="http://schemas.microsoft.com/office/powerpoint/2010/main" val="277873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C74D4-6128-4054-B9C4-50E5A3CE2DFE}"/>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2D0C4F18-3CC3-42C7-AED5-41EBA7705360}"/>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8" name="Footer Placeholder 3">
            <a:extLst>
              <a:ext uri="{FF2B5EF4-FFF2-40B4-BE49-F238E27FC236}">
                <a16:creationId xmlns:a16="http://schemas.microsoft.com/office/drawing/2014/main" id="{875420F8-4F46-4F5A-9BFE-ED7F204ED727}"/>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9" name="Date Placeholder 4">
            <a:extLst>
              <a:ext uri="{FF2B5EF4-FFF2-40B4-BE49-F238E27FC236}">
                <a16:creationId xmlns:a16="http://schemas.microsoft.com/office/drawing/2014/main" id="{ECF9487D-3905-4955-A0E4-0073026106E8}"/>
              </a:ext>
            </a:extLst>
          </p:cNvPr>
          <p:cNvSpPr>
            <a:spLocks noGrp="1"/>
          </p:cNvSpPr>
          <p:nvPr>
            <p:ph type="dt" sz="half" idx="10"/>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3944009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icture_Red_A">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EFA5FA6-65BC-2442-BA52-049AEF8DD17B}"/>
              </a:ext>
            </a:extLst>
          </p:cNvPr>
          <p:cNvSpPr/>
          <p:nvPr userDrawn="1"/>
        </p:nvSpPr>
        <p:spPr>
          <a:xfrm>
            <a:off x="0" y="742731"/>
            <a:ext cx="6096000" cy="5153852"/>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pic>
        <p:nvPicPr>
          <p:cNvPr id="11" name="Picture 10" descr="A picture containing background pattern&#10;&#10;Description automatically generated">
            <a:extLst>
              <a:ext uri="{FF2B5EF4-FFF2-40B4-BE49-F238E27FC236}">
                <a16:creationId xmlns:a16="http://schemas.microsoft.com/office/drawing/2014/main" id="{EE7D5439-72F5-4F4E-ADBF-287B8E06525B}"/>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l="-1658"/>
          <a:stretch/>
        </p:blipFill>
        <p:spPr>
          <a:xfrm>
            <a:off x="364360" y="789725"/>
            <a:ext cx="5731641" cy="5106856"/>
          </a:xfrm>
          <a:prstGeom prst="rect">
            <a:avLst/>
          </a:prstGeom>
        </p:spPr>
      </p:pic>
      <p:sp>
        <p:nvSpPr>
          <p:cNvPr id="8" name="Rectangle">
            <a:extLst>
              <a:ext uri="{FF2B5EF4-FFF2-40B4-BE49-F238E27FC236}">
                <a16:creationId xmlns:a16="http://schemas.microsoft.com/office/drawing/2014/main" id="{12C2E61B-F171-C34F-BA15-4F84B747F2F9}"/>
              </a:ext>
            </a:extLst>
          </p:cNvPr>
          <p:cNvSpPr/>
          <p:nvPr userDrawn="1"/>
        </p:nvSpPr>
        <p:spPr>
          <a:xfrm>
            <a:off x="6096000" y="1"/>
            <a:ext cx="6096000" cy="5896583"/>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2" name="Title 1"/>
          <p:cNvSpPr>
            <a:spLocks noGrp="1"/>
          </p:cNvSpPr>
          <p:nvPr>
            <p:ph type="title"/>
          </p:nvPr>
        </p:nvSpPr>
        <p:spPr>
          <a:xfrm>
            <a:off x="839788" y="1117600"/>
            <a:ext cx="4845049" cy="939800"/>
          </a:xfrm>
        </p:spPr>
        <p:txBody>
          <a:bodyPr anchor="b">
            <a:normAutofit/>
          </a:bodyPr>
          <a:lstStyle>
            <a:lvl1pPr>
              <a:defRPr sz="2667">
                <a:solidFill>
                  <a:schemeClr val="bg1"/>
                </a:solidFill>
              </a:defRPr>
            </a:lvl1pPr>
          </a:lstStyle>
          <a:p>
            <a:r>
              <a:rPr lang="en-US"/>
              <a:t>Click to edit Master title style</a:t>
            </a:r>
          </a:p>
        </p:txBody>
      </p:sp>
      <p:sp>
        <p:nvSpPr>
          <p:cNvPr id="3" name="Content Placeholder 2"/>
          <p:cNvSpPr>
            <a:spLocks noGrp="1"/>
          </p:cNvSpPr>
          <p:nvPr>
            <p:ph idx="1"/>
          </p:nvPr>
        </p:nvSpPr>
        <p:spPr>
          <a:xfrm>
            <a:off x="839788" y="2540002"/>
            <a:ext cx="4845048" cy="3047999"/>
          </a:xfrm>
        </p:spPr>
        <p:txBody>
          <a:bodyPr>
            <a:normAutofit/>
          </a:bodyPr>
          <a:lstStyle>
            <a:lvl1pPr>
              <a:defRPr sz="1867">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4845048" cy="482600"/>
          </a:xfrm>
        </p:spPr>
        <p:txBody>
          <a:bodyPr anchor="ctr">
            <a:normAutofit/>
          </a:bodyPr>
          <a:lstStyle>
            <a:lvl1pPr marL="0" indent="0">
              <a:buNone/>
              <a:defRPr sz="1867" b="1">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1801CC8-8A38-4040-B366-5E3A33B7E639}" type="slidenum">
              <a:rPr lang="en-US" smtClean="0"/>
              <a:t>‹#›</a:t>
            </a:fld>
            <a:endParaRPr lang="en-US"/>
          </a:p>
        </p:txBody>
      </p:sp>
      <p:sp>
        <p:nvSpPr>
          <p:cNvPr id="10" name="Picture Placeholder 9">
            <a:extLst>
              <a:ext uri="{FF2B5EF4-FFF2-40B4-BE49-F238E27FC236}">
                <a16:creationId xmlns:a16="http://schemas.microsoft.com/office/drawing/2014/main" id="{5FFCCD58-E0CA-C942-A46E-E68E36C4610E}"/>
              </a:ext>
            </a:extLst>
          </p:cNvPr>
          <p:cNvSpPr>
            <a:spLocks noGrp="1"/>
          </p:cNvSpPr>
          <p:nvPr>
            <p:ph type="pic" sz="quarter" idx="13"/>
          </p:nvPr>
        </p:nvSpPr>
        <p:spPr>
          <a:xfrm>
            <a:off x="6096000" y="0"/>
            <a:ext cx="6096000" cy="5875867"/>
          </a:xfrm>
        </p:spPr>
        <p:txBody>
          <a:bodyPr/>
          <a:lstStyle/>
          <a:p>
            <a:endParaRPr lang="en-US"/>
          </a:p>
        </p:txBody>
      </p:sp>
      <p:sp>
        <p:nvSpPr>
          <p:cNvPr id="5" name="Date Placeholder 4">
            <a:extLst>
              <a:ext uri="{FF2B5EF4-FFF2-40B4-BE49-F238E27FC236}">
                <a16:creationId xmlns:a16="http://schemas.microsoft.com/office/drawing/2014/main" id="{126C87C7-F140-C445-ACE1-85E590711DC0}"/>
              </a:ext>
            </a:extLst>
          </p:cNvPr>
          <p:cNvSpPr>
            <a:spLocks noGrp="1"/>
          </p:cNvSpPr>
          <p:nvPr>
            <p:ph type="dt" sz="half" idx="14"/>
          </p:nvPr>
        </p:nvSpPr>
        <p:spPr/>
        <p:txBody>
          <a:bodyPr/>
          <a:lstStyle/>
          <a:p>
            <a:fld id="{371BAD75-E57D-9B41-9368-568D6F2ED4BB}" type="datetime4">
              <a:rPr lang="en-US" smtClean="0"/>
              <a:t>August 16, 2024</a:t>
            </a:fld>
            <a:endParaRPr lang="en-US"/>
          </a:p>
        </p:txBody>
      </p:sp>
      <p:sp>
        <p:nvSpPr>
          <p:cNvPr id="6" name="Footer Placeholder 5">
            <a:extLst>
              <a:ext uri="{FF2B5EF4-FFF2-40B4-BE49-F238E27FC236}">
                <a16:creationId xmlns:a16="http://schemas.microsoft.com/office/drawing/2014/main" id="{F5805846-60E5-4D48-8C24-48ECF937CC7E}"/>
              </a:ext>
            </a:extLst>
          </p:cNvPr>
          <p:cNvSpPr>
            <a:spLocks noGrp="1"/>
          </p:cNvSpPr>
          <p:nvPr>
            <p:ph type="ftr" sz="quarter" idx="15"/>
          </p:nvPr>
        </p:nvSpPr>
        <p:spPr/>
        <p:txBody>
          <a:bodyPr/>
          <a:lstStyle/>
          <a:p>
            <a:r>
              <a:rPr lang="en-US"/>
              <a:t>AARP PUBLIC POLICY INSTITUTE | AARP.ORG/PPI © 2021 AARP ALL RIGHTS RESERVED</a:t>
            </a:r>
          </a:p>
        </p:txBody>
      </p:sp>
    </p:spTree>
    <p:extLst>
      <p:ext uri="{BB962C8B-B14F-4D97-AF65-F5344CB8AC3E}">
        <p14:creationId xmlns:p14="http://schemas.microsoft.com/office/powerpoint/2010/main" val="1380925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with Picture_Red_A">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EFA5FA6-65BC-2442-BA52-049AEF8DD17B}"/>
              </a:ext>
            </a:extLst>
          </p:cNvPr>
          <p:cNvSpPr/>
          <p:nvPr userDrawn="1"/>
        </p:nvSpPr>
        <p:spPr>
          <a:xfrm>
            <a:off x="0" y="742731"/>
            <a:ext cx="6096000" cy="5153852"/>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8" name="Rectangle">
            <a:extLst>
              <a:ext uri="{FF2B5EF4-FFF2-40B4-BE49-F238E27FC236}">
                <a16:creationId xmlns:a16="http://schemas.microsoft.com/office/drawing/2014/main" id="{12C2E61B-F171-C34F-BA15-4F84B747F2F9}"/>
              </a:ext>
            </a:extLst>
          </p:cNvPr>
          <p:cNvSpPr/>
          <p:nvPr userDrawn="1"/>
        </p:nvSpPr>
        <p:spPr>
          <a:xfrm>
            <a:off x="6096000" y="1"/>
            <a:ext cx="6096000" cy="5896583"/>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2" name="Title 1"/>
          <p:cNvSpPr>
            <a:spLocks noGrp="1"/>
          </p:cNvSpPr>
          <p:nvPr>
            <p:ph type="title"/>
          </p:nvPr>
        </p:nvSpPr>
        <p:spPr>
          <a:xfrm>
            <a:off x="839788" y="1117600"/>
            <a:ext cx="4845049" cy="939800"/>
          </a:xfrm>
        </p:spPr>
        <p:txBody>
          <a:bodyPr anchor="b">
            <a:normAutofit/>
          </a:bodyPr>
          <a:lstStyle>
            <a:lvl1pPr>
              <a:defRPr sz="2667">
                <a:solidFill>
                  <a:schemeClr val="bg1"/>
                </a:solidFill>
              </a:defRPr>
            </a:lvl1pPr>
          </a:lstStyle>
          <a:p>
            <a:r>
              <a:rPr lang="en-US"/>
              <a:t>Click to edit Master title style</a:t>
            </a:r>
          </a:p>
        </p:txBody>
      </p:sp>
      <p:sp>
        <p:nvSpPr>
          <p:cNvPr id="3" name="Content Placeholder 2"/>
          <p:cNvSpPr>
            <a:spLocks noGrp="1"/>
          </p:cNvSpPr>
          <p:nvPr>
            <p:ph idx="1"/>
          </p:nvPr>
        </p:nvSpPr>
        <p:spPr>
          <a:xfrm>
            <a:off x="839788" y="2540002"/>
            <a:ext cx="4845048" cy="3047999"/>
          </a:xfrm>
        </p:spPr>
        <p:txBody>
          <a:bodyPr>
            <a:normAutofit/>
          </a:bodyPr>
          <a:lstStyle>
            <a:lvl1pPr>
              <a:defRPr sz="1867">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4845048" cy="482600"/>
          </a:xfrm>
        </p:spPr>
        <p:txBody>
          <a:bodyPr anchor="ctr">
            <a:normAutofit/>
          </a:bodyPr>
          <a:lstStyle>
            <a:lvl1pPr marL="0" indent="0">
              <a:buNone/>
              <a:defRPr sz="1867" b="1">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41801CC8-8A38-4040-B366-5E3A33B7E639}" type="slidenum">
              <a:rPr lang="en-US" smtClean="0"/>
              <a:t>‹#›</a:t>
            </a:fld>
            <a:endParaRPr lang="en-US"/>
          </a:p>
        </p:txBody>
      </p:sp>
      <p:sp>
        <p:nvSpPr>
          <p:cNvPr id="10" name="Picture Placeholder 9">
            <a:extLst>
              <a:ext uri="{FF2B5EF4-FFF2-40B4-BE49-F238E27FC236}">
                <a16:creationId xmlns:a16="http://schemas.microsoft.com/office/drawing/2014/main" id="{5FFCCD58-E0CA-C942-A46E-E68E36C4610E}"/>
              </a:ext>
            </a:extLst>
          </p:cNvPr>
          <p:cNvSpPr>
            <a:spLocks noGrp="1"/>
          </p:cNvSpPr>
          <p:nvPr>
            <p:ph type="pic" sz="quarter" idx="13"/>
          </p:nvPr>
        </p:nvSpPr>
        <p:spPr>
          <a:xfrm>
            <a:off x="6096000" y="0"/>
            <a:ext cx="6096000" cy="5875867"/>
          </a:xfrm>
        </p:spPr>
        <p:txBody>
          <a:bodyPr/>
          <a:lstStyle/>
          <a:p>
            <a:endParaRPr lang="en-US"/>
          </a:p>
        </p:txBody>
      </p:sp>
      <p:sp>
        <p:nvSpPr>
          <p:cNvPr id="5" name="Date Placeholder 4">
            <a:extLst>
              <a:ext uri="{FF2B5EF4-FFF2-40B4-BE49-F238E27FC236}">
                <a16:creationId xmlns:a16="http://schemas.microsoft.com/office/drawing/2014/main" id="{126C87C7-F140-C445-ACE1-85E590711DC0}"/>
              </a:ext>
            </a:extLst>
          </p:cNvPr>
          <p:cNvSpPr>
            <a:spLocks noGrp="1"/>
          </p:cNvSpPr>
          <p:nvPr>
            <p:ph type="dt" sz="half" idx="14"/>
          </p:nvPr>
        </p:nvSpPr>
        <p:spPr/>
        <p:txBody>
          <a:bodyPr/>
          <a:lstStyle/>
          <a:p>
            <a:fld id="{371BAD75-E57D-9B41-9368-568D6F2ED4BB}" type="datetime4">
              <a:rPr lang="en-US" smtClean="0"/>
              <a:t>August 16, 2024</a:t>
            </a:fld>
            <a:endParaRPr lang="en-US"/>
          </a:p>
        </p:txBody>
      </p:sp>
      <p:sp>
        <p:nvSpPr>
          <p:cNvPr id="6" name="Footer Placeholder 5">
            <a:extLst>
              <a:ext uri="{FF2B5EF4-FFF2-40B4-BE49-F238E27FC236}">
                <a16:creationId xmlns:a16="http://schemas.microsoft.com/office/drawing/2014/main" id="{F5805846-60E5-4D48-8C24-48ECF937CC7E}"/>
              </a:ext>
            </a:extLst>
          </p:cNvPr>
          <p:cNvSpPr>
            <a:spLocks noGrp="1"/>
          </p:cNvSpPr>
          <p:nvPr>
            <p:ph type="ftr" sz="quarter" idx="15"/>
          </p:nvPr>
        </p:nvSpPr>
        <p:spPr/>
        <p:txBody>
          <a:bodyPr/>
          <a:lstStyle/>
          <a:p>
            <a:r>
              <a:rPr lang="en-US"/>
              <a:t>AARP PUBLIC POLICY INSTITUTE | AARP.ORG/PPI © 2021 AARP ALL RIGHTS RESERVED</a:t>
            </a:r>
          </a:p>
        </p:txBody>
      </p:sp>
    </p:spTree>
    <p:extLst>
      <p:ext uri="{BB962C8B-B14F-4D97-AF65-F5344CB8AC3E}">
        <p14:creationId xmlns:p14="http://schemas.microsoft.com/office/powerpoint/2010/main" val="461846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Content_Gray_1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609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Content_Gray_1 Column">
    <p:spTree>
      <p:nvGrpSpPr>
        <p:cNvPr id="1" name=""/>
        <p:cNvGrpSpPr/>
        <p:nvPr/>
      </p:nvGrpSpPr>
      <p:grpSpPr>
        <a:xfrm>
          <a:off x="0" y="0"/>
          <a:ext cx="0" cy="0"/>
          <a:chOff x="0" y="0"/>
          <a:chExt cx="0" cy="0"/>
        </a:xfrm>
      </p:grpSpPr>
      <p:pic>
        <p:nvPicPr>
          <p:cNvPr id="2" name="Picture 1" descr="A red and black logo&#10;&#10;Description automatically generated">
            <a:extLst>
              <a:ext uri="{FF2B5EF4-FFF2-40B4-BE49-F238E27FC236}">
                <a16:creationId xmlns:a16="http://schemas.microsoft.com/office/drawing/2014/main" id="{1A61CEA0-7AB0-7A60-A6F9-589F27838318}"/>
              </a:ext>
            </a:extLst>
          </p:cNvPr>
          <p:cNvPicPr preferRelativeResize="0">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855" y="127862"/>
            <a:ext cx="1920240" cy="495063"/>
          </a:xfrm>
          <a:prstGeom prst="rect">
            <a:avLst/>
          </a:prstGeom>
        </p:spPr>
      </p:pic>
    </p:spTree>
    <p:extLst>
      <p:ext uri="{BB962C8B-B14F-4D97-AF65-F5344CB8AC3E}">
        <p14:creationId xmlns:p14="http://schemas.microsoft.com/office/powerpoint/2010/main" val="2673352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ontent with Picture_Red">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EFA5FA6-65BC-2442-BA52-049AEF8DD17B}"/>
              </a:ext>
            </a:extLst>
          </p:cNvPr>
          <p:cNvSpPr/>
          <p:nvPr userDrawn="1"/>
        </p:nvSpPr>
        <p:spPr>
          <a:xfrm>
            <a:off x="0" y="742731"/>
            <a:ext cx="6096000" cy="5153852"/>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8" name="Rectangle">
            <a:extLst>
              <a:ext uri="{FF2B5EF4-FFF2-40B4-BE49-F238E27FC236}">
                <a16:creationId xmlns:a16="http://schemas.microsoft.com/office/drawing/2014/main" id="{12C2E61B-F171-C34F-BA15-4F84B747F2F9}"/>
              </a:ext>
            </a:extLst>
          </p:cNvPr>
          <p:cNvSpPr/>
          <p:nvPr userDrawn="1"/>
        </p:nvSpPr>
        <p:spPr>
          <a:xfrm>
            <a:off x="6096000" y="1"/>
            <a:ext cx="6096000" cy="5896583"/>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2" name="Title 1"/>
          <p:cNvSpPr>
            <a:spLocks noGrp="1"/>
          </p:cNvSpPr>
          <p:nvPr>
            <p:ph type="title"/>
          </p:nvPr>
        </p:nvSpPr>
        <p:spPr>
          <a:xfrm>
            <a:off x="839788" y="1117600"/>
            <a:ext cx="4845049" cy="939800"/>
          </a:xfrm>
        </p:spPr>
        <p:txBody>
          <a:bodyPr anchor="b">
            <a:normAutofit/>
          </a:bodyPr>
          <a:lstStyle>
            <a:lvl1pPr>
              <a:defRPr sz="2667">
                <a:solidFill>
                  <a:schemeClr val="bg1"/>
                </a:solidFill>
              </a:defRPr>
            </a:lvl1pPr>
          </a:lstStyle>
          <a:p>
            <a:r>
              <a:rPr lang="en-US"/>
              <a:t>Click to edit Master title style</a:t>
            </a:r>
          </a:p>
        </p:txBody>
      </p:sp>
      <p:sp>
        <p:nvSpPr>
          <p:cNvPr id="3" name="Content Placeholder 2"/>
          <p:cNvSpPr>
            <a:spLocks noGrp="1"/>
          </p:cNvSpPr>
          <p:nvPr>
            <p:ph idx="1"/>
          </p:nvPr>
        </p:nvSpPr>
        <p:spPr>
          <a:xfrm>
            <a:off x="839788" y="2540002"/>
            <a:ext cx="4845048" cy="3047999"/>
          </a:xfrm>
        </p:spPr>
        <p:txBody>
          <a:bodyPr>
            <a:normAutofit/>
          </a:bodyPr>
          <a:lstStyle>
            <a:lvl1pPr>
              <a:defRPr sz="1867">
                <a:solidFill>
                  <a:schemeClr val="bg1"/>
                </a:solidFill>
              </a:defRPr>
            </a:lvl1pPr>
            <a:lvl2pPr>
              <a:defRPr sz="1867">
                <a:solidFill>
                  <a:schemeClr val="bg1"/>
                </a:solidFill>
              </a:defRPr>
            </a:lvl2pPr>
            <a:lvl3pPr>
              <a:defRPr sz="1867">
                <a:solidFill>
                  <a:schemeClr val="bg1"/>
                </a:solidFill>
              </a:defRPr>
            </a:lvl3pPr>
            <a:lvl4pPr>
              <a:defRPr sz="1867">
                <a:solidFill>
                  <a:schemeClr val="bg1"/>
                </a:solidFill>
              </a:defRPr>
            </a:lvl4pPr>
            <a:lvl5pPr>
              <a:defRPr sz="1867">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4845048" cy="482600"/>
          </a:xfrm>
        </p:spPr>
        <p:txBody>
          <a:bodyPr anchor="ctr">
            <a:normAutofit/>
          </a:bodyPr>
          <a:lstStyle>
            <a:lvl1pPr marL="0" indent="0">
              <a:buNone/>
              <a:defRPr sz="1867" b="1">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1801CC8-8A38-4040-B366-5E3A33B7E639}" type="slidenum">
              <a:rPr lang="en-US" smtClean="0"/>
              <a:t>‹#›</a:t>
            </a:fld>
            <a:endParaRPr lang="en-US"/>
          </a:p>
        </p:txBody>
      </p:sp>
      <p:sp>
        <p:nvSpPr>
          <p:cNvPr id="10" name="Picture Placeholder 9">
            <a:extLst>
              <a:ext uri="{FF2B5EF4-FFF2-40B4-BE49-F238E27FC236}">
                <a16:creationId xmlns:a16="http://schemas.microsoft.com/office/drawing/2014/main" id="{5FFCCD58-E0CA-C942-A46E-E68E36C4610E}"/>
              </a:ext>
            </a:extLst>
          </p:cNvPr>
          <p:cNvSpPr>
            <a:spLocks noGrp="1"/>
          </p:cNvSpPr>
          <p:nvPr>
            <p:ph type="pic" sz="quarter" idx="13"/>
          </p:nvPr>
        </p:nvSpPr>
        <p:spPr>
          <a:xfrm>
            <a:off x="4495800" y="0"/>
            <a:ext cx="7696200" cy="6000750"/>
          </a:xfrm>
          <a:solidFill>
            <a:schemeClr val="bg1"/>
          </a:solidFill>
        </p:spPr>
        <p:txBody>
          <a:bodyPr/>
          <a:lstStyle/>
          <a:p>
            <a:endParaRPr lang="en-US"/>
          </a:p>
        </p:txBody>
      </p:sp>
      <p:sp>
        <p:nvSpPr>
          <p:cNvPr id="5" name="Date Placeholder 4">
            <a:extLst>
              <a:ext uri="{FF2B5EF4-FFF2-40B4-BE49-F238E27FC236}">
                <a16:creationId xmlns:a16="http://schemas.microsoft.com/office/drawing/2014/main" id="{DDD24ED8-F686-3547-A16F-F02CDB5F6CBF}"/>
              </a:ext>
            </a:extLst>
          </p:cNvPr>
          <p:cNvSpPr>
            <a:spLocks noGrp="1"/>
          </p:cNvSpPr>
          <p:nvPr>
            <p:ph type="dt" sz="half" idx="14"/>
          </p:nvPr>
        </p:nvSpPr>
        <p:spPr/>
        <p:txBody>
          <a:bodyPr/>
          <a:lstStyle/>
          <a:p>
            <a:fld id="{1803579B-6718-7D48-B9D1-2A13905235CA}" type="datetime4">
              <a:rPr lang="en-US" smtClean="0"/>
              <a:t>August 16, 2024</a:t>
            </a:fld>
            <a:endParaRPr lang="en-US"/>
          </a:p>
        </p:txBody>
      </p:sp>
      <p:sp>
        <p:nvSpPr>
          <p:cNvPr id="6" name="Footer Placeholder 5">
            <a:extLst>
              <a:ext uri="{FF2B5EF4-FFF2-40B4-BE49-F238E27FC236}">
                <a16:creationId xmlns:a16="http://schemas.microsoft.com/office/drawing/2014/main" id="{19E87F59-FBDD-214F-818B-A80E27C31C8E}"/>
              </a:ext>
            </a:extLst>
          </p:cNvPr>
          <p:cNvSpPr>
            <a:spLocks noGrp="1"/>
          </p:cNvSpPr>
          <p:nvPr>
            <p:ph type="ftr" sz="quarter" idx="15"/>
          </p:nvPr>
        </p:nvSpPr>
        <p:spPr/>
        <p:txBody>
          <a:bodyPr/>
          <a:lstStyle/>
          <a:p>
            <a:r>
              <a:rPr lang="en-US"/>
              <a:t>AARP PUBLIC POLICY INSTITUTE | AARP.ORG/PPI © 2021 AARP ALL RIGHTS RESERVED</a:t>
            </a:r>
          </a:p>
        </p:txBody>
      </p:sp>
    </p:spTree>
    <p:extLst>
      <p:ext uri="{BB962C8B-B14F-4D97-AF65-F5344CB8AC3E}">
        <p14:creationId xmlns:p14="http://schemas.microsoft.com/office/powerpoint/2010/main" val="32215661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Full Half Content with Picture_Red">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EFA5FA6-65BC-2442-BA52-049AEF8DD17B}"/>
              </a:ext>
            </a:extLst>
          </p:cNvPr>
          <p:cNvSpPr/>
          <p:nvPr userDrawn="1"/>
        </p:nvSpPr>
        <p:spPr>
          <a:xfrm>
            <a:off x="0" y="742731"/>
            <a:ext cx="6096000" cy="6115269"/>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8" name="Rectangle">
            <a:extLst>
              <a:ext uri="{FF2B5EF4-FFF2-40B4-BE49-F238E27FC236}">
                <a16:creationId xmlns:a16="http://schemas.microsoft.com/office/drawing/2014/main" id="{12C2E61B-F171-C34F-BA15-4F84B747F2F9}"/>
              </a:ext>
            </a:extLst>
          </p:cNvPr>
          <p:cNvSpPr/>
          <p:nvPr userDrawn="1"/>
        </p:nvSpPr>
        <p:spPr>
          <a:xfrm>
            <a:off x="6096000" y="2"/>
            <a:ext cx="6096000" cy="5896583"/>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Tree>
    <p:extLst>
      <p:ext uri="{BB962C8B-B14F-4D97-AF65-F5344CB8AC3E}">
        <p14:creationId xmlns:p14="http://schemas.microsoft.com/office/powerpoint/2010/main" val="958585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_A">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54545CF9-B764-A44B-A90C-99EBAB7FCF6D}"/>
              </a:ext>
            </a:extLst>
          </p:cNvPr>
          <p:cNvSpPr/>
          <p:nvPr userDrawn="1"/>
        </p:nvSpPr>
        <p:spPr>
          <a:xfrm>
            <a:off x="0" y="742731"/>
            <a:ext cx="12192000" cy="5153852"/>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pic>
        <p:nvPicPr>
          <p:cNvPr id="10" name="Picture 9" descr="A picture containing background pattern&#10;&#10;Description automatically generated">
            <a:extLst>
              <a:ext uri="{FF2B5EF4-FFF2-40B4-BE49-F238E27FC236}">
                <a16:creationId xmlns:a16="http://schemas.microsoft.com/office/drawing/2014/main" id="{D18B1BD8-CE16-F84C-A2C9-37A60EA57B1D}"/>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l="-1658"/>
          <a:stretch/>
        </p:blipFill>
        <p:spPr>
          <a:xfrm>
            <a:off x="6460358" y="789725"/>
            <a:ext cx="5731641" cy="5106856"/>
          </a:xfrm>
          <a:prstGeom prst="rect">
            <a:avLst/>
          </a:prstGeom>
        </p:spPr>
      </p:pic>
      <p:sp>
        <p:nvSpPr>
          <p:cNvPr id="2" name="Title 1"/>
          <p:cNvSpPr>
            <a:spLocks noGrp="1"/>
          </p:cNvSpPr>
          <p:nvPr>
            <p:ph type="title"/>
          </p:nvPr>
        </p:nvSpPr>
        <p:spPr>
          <a:xfrm>
            <a:off x="831851" y="1037188"/>
            <a:ext cx="10515600" cy="714648"/>
          </a:xfrm>
        </p:spPr>
        <p:txBody>
          <a:bodyPr anchor="t">
            <a:normAutofit/>
          </a:bodyPr>
          <a:lstStyle>
            <a:lvl1pPr>
              <a:defRPr sz="4267">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1932206"/>
            <a:ext cx="10515600" cy="558797"/>
          </a:xfrm>
        </p:spPr>
        <p:txBody>
          <a:bodyPr anchor="ctr">
            <a:normAutofit/>
          </a:bodyPr>
          <a:lstStyle>
            <a:lvl1pPr marL="0" indent="0" algn="l">
              <a:buNone/>
              <a:defRPr sz="2133">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6092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Full Half Content with Picture_Red">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EFA5FA6-65BC-2442-BA52-049AEF8DD17B}"/>
              </a:ext>
            </a:extLst>
          </p:cNvPr>
          <p:cNvSpPr/>
          <p:nvPr userDrawn="1"/>
        </p:nvSpPr>
        <p:spPr>
          <a:xfrm>
            <a:off x="0" y="742731"/>
            <a:ext cx="5507182" cy="6115269"/>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8" name="Rectangle">
            <a:extLst>
              <a:ext uri="{FF2B5EF4-FFF2-40B4-BE49-F238E27FC236}">
                <a16:creationId xmlns:a16="http://schemas.microsoft.com/office/drawing/2014/main" id="{12C2E61B-F171-C34F-BA15-4F84B747F2F9}"/>
              </a:ext>
            </a:extLst>
          </p:cNvPr>
          <p:cNvSpPr/>
          <p:nvPr userDrawn="1"/>
        </p:nvSpPr>
        <p:spPr>
          <a:xfrm>
            <a:off x="5507182" y="2"/>
            <a:ext cx="6684818" cy="5896583"/>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Tree>
    <p:extLst>
      <p:ext uri="{BB962C8B-B14F-4D97-AF65-F5344CB8AC3E}">
        <p14:creationId xmlns:p14="http://schemas.microsoft.com/office/powerpoint/2010/main" val="3984647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Full Half Content with Picture_Red">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EFA5FA6-65BC-2442-BA52-049AEF8DD17B}"/>
              </a:ext>
            </a:extLst>
          </p:cNvPr>
          <p:cNvSpPr/>
          <p:nvPr userDrawn="1"/>
        </p:nvSpPr>
        <p:spPr>
          <a:xfrm>
            <a:off x="0" y="742731"/>
            <a:ext cx="3657600" cy="6115269"/>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8" name="Rectangle">
            <a:extLst>
              <a:ext uri="{FF2B5EF4-FFF2-40B4-BE49-F238E27FC236}">
                <a16:creationId xmlns:a16="http://schemas.microsoft.com/office/drawing/2014/main" id="{12C2E61B-F171-C34F-BA15-4F84B747F2F9}"/>
              </a:ext>
            </a:extLst>
          </p:cNvPr>
          <p:cNvSpPr/>
          <p:nvPr userDrawn="1"/>
        </p:nvSpPr>
        <p:spPr>
          <a:xfrm>
            <a:off x="3657600" y="2"/>
            <a:ext cx="8534399" cy="6857996"/>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2" name="Isosceles Triangle 1">
            <a:extLst>
              <a:ext uri="{FF2B5EF4-FFF2-40B4-BE49-F238E27FC236}">
                <a16:creationId xmlns:a16="http://schemas.microsoft.com/office/drawing/2014/main" id="{D4542AB9-6A21-07F9-4E41-9A9834A0C97E}"/>
              </a:ext>
            </a:extLst>
          </p:cNvPr>
          <p:cNvSpPr/>
          <p:nvPr userDrawn="1"/>
        </p:nvSpPr>
        <p:spPr>
          <a:xfrm rot="5400000">
            <a:off x="788159" y="2869443"/>
            <a:ext cx="6857997" cy="1119116"/>
          </a:xfrm>
          <a:prstGeom prst="triangle">
            <a:avLst>
              <a:gd name="adj" fmla="val 49980"/>
            </a:avLst>
          </a:prstGeom>
          <a:solidFill>
            <a:srgbClr val="EC1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363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Full Half Content with Picture_Red">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EFA5FA6-65BC-2442-BA52-049AEF8DD17B}"/>
              </a:ext>
            </a:extLst>
          </p:cNvPr>
          <p:cNvSpPr/>
          <p:nvPr userDrawn="1"/>
        </p:nvSpPr>
        <p:spPr>
          <a:xfrm>
            <a:off x="0" y="742731"/>
            <a:ext cx="12192000" cy="3464704"/>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8" name="Rectangle">
            <a:extLst>
              <a:ext uri="{FF2B5EF4-FFF2-40B4-BE49-F238E27FC236}">
                <a16:creationId xmlns:a16="http://schemas.microsoft.com/office/drawing/2014/main" id="{12C2E61B-F171-C34F-BA15-4F84B747F2F9}"/>
              </a:ext>
            </a:extLst>
          </p:cNvPr>
          <p:cNvSpPr/>
          <p:nvPr userDrawn="1"/>
        </p:nvSpPr>
        <p:spPr>
          <a:xfrm>
            <a:off x="0" y="4207434"/>
            <a:ext cx="12192001" cy="2650565"/>
          </a:xfrm>
          <a:prstGeom prst="rect">
            <a:avLst/>
          </a:prstGeom>
          <a:solidFill>
            <a:schemeClr val="bg1"/>
          </a:solidFill>
          <a:ln w="12700">
            <a:noFill/>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Tree>
    <p:extLst>
      <p:ext uri="{BB962C8B-B14F-4D97-AF65-F5344CB8AC3E}">
        <p14:creationId xmlns:p14="http://schemas.microsoft.com/office/powerpoint/2010/main" val="3445455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Full Half Content with Picture_Red">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BEFA5FA6-65BC-2442-BA52-049AEF8DD17B}"/>
              </a:ext>
            </a:extLst>
          </p:cNvPr>
          <p:cNvSpPr/>
          <p:nvPr userDrawn="1"/>
        </p:nvSpPr>
        <p:spPr>
          <a:xfrm>
            <a:off x="0" y="742731"/>
            <a:ext cx="12192000" cy="3464704"/>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8" name="Rectangle">
            <a:extLst>
              <a:ext uri="{FF2B5EF4-FFF2-40B4-BE49-F238E27FC236}">
                <a16:creationId xmlns:a16="http://schemas.microsoft.com/office/drawing/2014/main" id="{12C2E61B-F171-C34F-BA15-4F84B747F2F9}"/>
              </a:ext>
            </a:extLst>
          </p:cNvPr>
          <p:cNvSpPr/>
          <p:nvPr userDrawn="1"/>
        </p:nvSpPr>
        <p:spPr>
          <a:xfrm>
            <a:off x="0" y="4207434"/>
            <a:ext cx="12192001" cy="2650565"/>
          </a:xfrm>
          <a:prstGeom prst="rect">
            <a:avLst/>
          </a:prstGeom>
          <a:solidFill>
            <a:schemeClr val="bg1"/>
          </a:solidFill>
          <a:ln w="12700">
            <a:noFill/>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Tree>
    <p:extLst>
      <p:ext uri="{BB962C8B-B14F-4D97-AF65-F5344CB8AC3E}">
        <p14:creationId xmlns:p14="http://schemas.microsoft.com/office/powerpoint/2010/main" val="1755647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7629A0-F427-4F49-9930-3836E1848391}" type="datetime1">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B52C6-204E-4F6F-91AE-5AA496E36923}" type="slidenum">
              <a:rPr lang="en-US" smtClean="0"/>
              <a:pPr/>
              <a:t>‹#›</a:t>
            </a:fld>
            <a:endParaRPr lang="en-US"/>
          </a:p>
        </p:txBody>
      </p:sp>
    </p:spTree>
    <p:extLst>
      <p:ext uri="{BB962C8B-B14F-4D97-AF65-F5344CB8AC3E}">
        <p14:creationId xmlns:p14="http://schemas.microsoft.com/office/powerpoint/2010/main" val="1859137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ontent with Picture_Gray">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12C2E61B-F171-C34F-BA15-4F84B747F2F9}"/>
              </a:ext>
            </a:extLst>
          </p:cNvPr>
          <p:cNvSpPr/>
          <p:nvPr userDrawn="1"/>
        </p:nvSpPr>
        <p:spPr>
          <a:xfrm>
            <a:off x="6096000" y="0"/>
            <a:ext cx="6095999" cy="6032090"/>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5" name="Rectangle 4">
            <a:extLst>
              <a:ext uri="{FF2B5EF4-FFF2-40B4-BE49-F238E27FC236}">
                <a16:creationId xmlns:a16="http://schemas.microsoft.com/office/drawing/2014/main" id="{3BFC3645-894C-43E2-B467-77B44BD21A6B}"/>
              </a:ext>
            </a:extLst>
          </p:cNvPr>
          <p:cNvSpPr/>
          <p:nvPr userDrawn="1"/>
        </p:nvSpPr>
        <p:spPr>
          <a:xfrm>
            <a:off x="0" y="825910"/>
            <a:ext cx="6095999" cy="603209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014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ntent with Picture_Gray">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12C2E61B-F171-C34F-BA15-4F84B747F2F9}"/>
              </a:ext>
            </a:extLst>
          </p:cNvPr>
          <p:cNvSpPr/>
          <p:nvPr userDrawn="1"/>
        </p:nvSpPr>
        <p:spPr>
          <a:xfrm>
            <a:off x="0" y="815519"/>
            <a:ext cx="4738255" cy="6032090"/>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5" name="Rectangle 4">
            <a:extLst>
              <a:ext uri="{FF2B5EF4-FFF2-40B4-BE49-F238E27FC236}">
                <a16:creationId xmlns:a16="http://schemas.microsoft.com/office/drawing/2014/main" id="{3BFC3645-894C-43E2-B467-77B44BD21A6B}"/>
              </a:ext>
            </a:extLst>
          </p:cNvPr>
          <p:cNvSpPr/>
          <p:nvPr userDrawn="1"/>
        </p:nvSpPr>
        <p:spPr>
          <a:xfrm>
            <a:off x="4738254" y="815519"/>
            <a:ext cx="7453745" cy="603209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883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ntent with Picture_Gray">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12C2E61B-F171-C34F-BA15-4F84B747F2F9}"/>
              </a:ext>
            </a:extLst>
          </p:cNvPr>
          <p:cNvSpPr/>
          <p:nvPr userDrawn="1"/>
        </p:nvSpPr>
        <p:spPr>
          <a:xfrm>
            <a:off x="0" y="805127"/>
            <a:ext cx="7596553" cy="6042481"/>
          </a:xfrm>
          <a:prstGeom prst="rect">
            <a:avLst/>
          </a:prstGeom>
          <a:solidFill>
            <a:schemeClr val="bg1"/>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5" name="Rectangle 4">
            <a:extLst>
              <a:ext uri="{FF2B5EF4-FFF2-40B4-BE49-F238E27FC236}">
                <a16:creationId xmlns:a16="http://schemas.microsoft.com/office/drawing/2014/main" id="{3BFC3645-894C-43E2-B467-77B44BD21A6B}"/>
              </a:ext>
            </a:extLst>
          </p:cNvPr>
          <p:cNvSpPr/>
          <p:nvPr userDrawn="1"/>
        </p:nvSpPr>
        <p:spPr>
          <a:xfrm>
            <a:off x="7596553" y="825910"/>
            <a:ext cx="4595447" cy="603209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606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Gray_1 Column">
    <p:spTree>
      <p:nvGrpSpPr>
        <p:cNvPr id="1" name=""/>
        <p:cNvGrpSpPr/>
        <p:nvPr/>
      </p:nvGrpSpPr>
      <p:grpSpPr>
        <a:xfrm>
          <a:off x="0" y="0"/>
          <a:ext cx="0" cy="0"/>
          <a:chOff x="0" y="0"/>
          <a:chExt cx="0" cy="0"/>
        </a:xfrm>
      </p:grpSpPr>
      <p:sp>
        <p:nvSpPr>
          <p:cNvPr id="2" name="Title 1"/>
          <p:cNvSpPr>
            <a:spLocks noGrp="1"/>
          </p:cNvSpPr>
          <p:nvPr>
            <p:ph type="title"/>
          </p:nvPr>
        </p:nvSpPr>
        <p:spPr>
          <a:xfrm>
            <a:off x="839788" y="964579"/>
            <a:ext cx="10515600" cy="726109"/>
          </a:xfrm>
        </p:spPr>
        <p:txBody>
          <a:bodyPr/>
          <a:lstStyle/>
          <a:p>
            <a:r>
              <a:rPr lang="en-US"/>
              <a:t>Click to edit Master title style</a:t>
            </a:r>
          </a:p>
        </p:txBody>
      </p:sp>
      <p:sp>
        <p:nvSpPr>
          <p:cNvPr id="3" name="Text Placeholder 2"/>
          <p:cNvSpPr>
            <a:spLocks noGrp="1"/>
          </p:cNvSpPr>
          <p:nvPr>
            <p:ph type="body" idx="1"/>
          </p:nvPr>
        </p:nvSpPr>
        <p:spPr>
          <a:xfrm>
            <a:off x="839789" y="1735304"/>
            <a:ext cx="5157787" cy="575057"/>
          </a:xfrm>
        </p:spPr>
        <p:txBody>
          <a:bodyPr anchor="ctr">
            <a:normAutofit/>
          </a:bodyPr>
          <a:lstStyle>
            <a:lvl1pPr marL="0" indent="0">
              <a:buNone/>
              <a:defRPr sz="2133"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34695"/>
            <a:ext cx="5157787" cy="3284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893701E5-A33E-44DF-A9CA-36365855D017}"/>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1" name="Footer Placeholder 3">
            <a:extLst>
              <a:ext uri="{FF2B5EF4-FFF2-40B4-BE49-F238E27FC236}">
                <a16:creationId xmlns:a16="http://schemas.microsoft.com/office/drawing/2014/main" id="{66D7CE8D-53CD-428E-BA89-CBE18F8DA91F}"/>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2" name="Date Placeholder 4">
            <a:extLst>
              <a:ext uri="{FF2B5EF4-FFF2-40B4-BE49-F238E27FC236}">
                <a16:creationId xmlns:a16="http://schemas.microsoft.com/office/drawing/2014/main" id="{AD681413-74A9-4E5C-A254-2FCD5DB12384}"/>
              </a:ext>
            </a:extLst>
          </p:cNvPr>
          <p:cNvSpPr>
            <a:spLocks noGrp="1"/>
          </p:cNvSpPr>
          <p:nvPr>
            <p:ph type="dt" sz="half" idx="10"/>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1694249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_Gray_1 Column">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9B0B306A-488A-294F-A54C-35EDCCD5D10B}"/>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l="-1658"/>
          <a:stretch/>
        </p:blipFill>
        <p:spPr>
          <a:xfrm>
            <a:off x="6460358" y="789725"/>
            <a:ext cx="5731641" cy="5106856"/>
          </a:xfrm>
          <a:prstGeom prst="rect">
            <a:avLst/>
          </a:prstGeom>
        </p:spPr>
      </p:pic>
      <p:sp>
        <p:nvSpPr>
          <p:cNvPr id="2" name="Title 1"/>
          <p:cNvSpPr>
            <a:spLocks noGrp="1"/>
          </p:cNvSpPr>
          <p:nvPr>
            <p:ph type="title"/>
          </p:nvPr>
        </p:nvSpPr>
        <p:spPr>
          <a:xfrm>
            <a:off x="839788" y="964579"/>
            <a:ext cx="10515600" cy="726109"/>
          </a:xfrm>
        </p:spPr>
        <p:txBody>
          <a:bodyPr/>
          <a:lstStyle/>
          <a:p>
            <a:r>
              <a:rPr lang="en-US"/>
              <a:t>Click to edit Master title style</a:t>
            </a:r>
          </a:p>
        </p:txBody>
      </p:sp>
      <p:sp>
        <p:nvSpPr>
          <p:cNvPr id="3" name="Text Placeholder 2"/>
          <p:cNvSpPr>
            <a:spLocks noGrp="1"/>
          </p:cNvSpPr>
          <p:nvPr>
            <p:ph type="body" idx="1"/>
          </p:nvPr>
        </p:nvSpPr>
        <p:spPr>
          <a:xfrm>
            <a:off x="839789" y="1735304"/>
            <a:ext cx="5157787" cy="575057"/>
          </a:xfrm>
        </p:spPr>
        <p:txBody>
          <a:bodyPr anchor="ctr">
            <a:normAutofit/>
          </a:bodyPr>
          <a:lstStyle>
            <a:lvl1pPr marL="0" indent="0">
              <a:buNone/>
              <a:defRPr sz="2133"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34695"/>
            <a:ext cx="5157787" cy="3284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166EFD21-22F1-4632-8694-E5A980C1EB90}"/>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2" name="Footer Placeholder 3">
            <a:extLst>
              <a:ext uri="{FF2B5EF4-FFF2-40B4-BE49-F238E27FC236}">
                <a16:creationId xmlns:a16="http://schemas.microsoft.com/office/drawing/2014/main" id="{F219D0FF-96A1-4FB5-9421-80BEB6251D66}"/>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3" name="Date Placeholder 4">
            <a:extLst>
              <a:ext uri="{FF2B5EF4-FFF2-40B4-BE49-F238E27FC236}">
                <a16:creationId xmlns:a16="http://schemas.microsoft.com/office/drawing/2014/main" id="{188909E3-ECAC-4641-92B4-50F7A1960143}"/>
              </a:ext>
            </a:extLst>
          </p:cNvPr>
          <p:cNvSpPr>
            <a:spLocks noGrp="1"/>
          </p:cNvSpPr>
          <p:nvPr>
            <p:ph type="dt" sz="half" idx="10"/>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316162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Red_1 Column">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BE3AA316-4BF6-924F-B7D3-58A22DB054AB}"/>
              </a:ext>
            </a:extLst>
          </p:cNvPr>
          <p:cNvSpPr/>
          <p:nvPr userDrawn="1"/>
        </p:nvSpPr>
        <p:spPr>
          <a:xfrm>
            <a:off x="0" y="742731"/>
            <a:ext cx="12192000" cy="5153852"/>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sp>
        <p:nvSpPr>
          <p:cNvPr id="2" name="Title 1"/>
          <p:cNvSpPr>
            <a:spLocks noGrp="1"/>
          </p:cNvSpPr>
          <p:nvPr>
            <p:ph type="title"/>
          </p:nvPr>
        </p:nvSpPr>
        <p:spPr>
          <a:xfrm>
            <a:off x="839788" y="964579"/>
            <a:ext cx="10515600" cy="726109"/>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9" y="1735304"/>
            <a:ext cx="5157787" cy="575057"/>
          </a:xfrm>
        </p:spPr>
        <p:txBody>
          <a:bodyPr anchor="ctr">
            <a:normAutofit/>
          </a:bodyPr>
          <a:lstStyle>
            <a:lvl1pPr marL="0" indent="0">
              <a:buNone/>
              <a:defRPr sz="2133"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34695"/>
            <a:ext cx="5157787" cy="3284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614FC6CD-D3A0-49E1-A890-7E0E9F3E4DF7}"/>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1" name="Footer Placeholder 3">
            <a:extLst>
              <a:ext uri="{FF2B5EF4-FFF2-40B4-BE49-F238E27FC236}">
                <a16:creationId xmlns:a16="http://schemas.microsoft.com/office/drawing/2014/main" id="{6F043657-226D-4765-9E7F-1527CB1160F0}"/>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2" name="Date Placeholder 4">
            <a:extLst>
              <a:ext uri="{FF2B5EF4-FFF2-40B4-BE49-F238E27FC236}">
                <a16:creationId xmlns:a16="http://schemas.microsoft.com/office/drawing/2014/main" id="{D1A25AC8-9F5D-4A1C-94C4-236E281A9C37}"/>
              </a:ext>
            </a:extLst>
          </p:cNvPr>
          <p:cNvSpPr>
            <a:spLocks noGrp="1"/>
          </p:cNvSpPr>
          <p:nvPr>
            <p:ph type="dt" sz="half" idx="10"/>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1396356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Red_1 Column_A">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BE3AA316-4BF6-924F-B7D3-58A22DB054AB}"/>
              </a:ext>
            </a:extLst>
          </p:cNvPr>
          <p:cNvSpPr/>
          <p:nvPr userDrawn="1"/>
        </p:nvSpPr>
        <p:spPr>
          <a:xfrm>
            <a:off x="0" y="742731"/>
            <a:ext cx="12192000" cy="5153852"/>
          </a:xfrm>
          <a:prstGeom prst="rect">
            <a:avLst/>
          </a:prstGeom>
          <a:solidFill>
            <a:schemeClr val="tx2"/>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p>
        </p:txBody>
      </p:sp>
      <p:pic>
        <p:nvPicPr>
          <p:cNvPr id="6" name="Picture 5" descr="A picture containing background pattern&#10;&#10;Description automatically generated">
            <a:extLst>
              <a:ext uri="{FF2B5EF4-FFF2-40B4-BE49-F238E27FC236}">
                <a16:creationId xmlns:a16="http://schemas.microsoft.com/office/drawing/2014/main" id="{67D3F3AA-A9C6-1542-9E29-D64E0864A9AC}"/>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l="-1658"/>
          <a:stretch/>
        </p:blipFill>
        <p:spPr>
          <a:xfrm>
            <a:off x="6460358" y="789725"/>
            <a:ext cx="5731641" cy="5106856"/>
          </a:xfrm>
          <a:prstGeom prst="rect">
            <a:avLst/>
          </a:prstGeom>
        </p:spPr>
      </p:pic>
      <p:sp>
        <p:nvSpPr>
          <p:cNvPr id="2" name="Title 1"/>
          <p:cNvSpPr>
            <a:spLocks noGrp="1"/>
          </p:cNvSpPr>
          <p:nvPr>
            <p:ph type="title"/>
          </p:nvPr>
        </p:nvSpPr>
        <p:spPr>
          <a:xfrm>
            <a:off x="839788" y="964579"/>
            <a:ext cx="10515600" cy="726109"/>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9" y="1735304"/>
            <a:ext cx="5157787" cy="575057"/>
          </a:xfrm>
        </p:spPr>
        <p:txBody>
          <a:bodyPr anchor="ctr">
            <a:normAutofit/>
          </a:bodyPr>
          <a:lstStyle>
            <a:lvl1pPr marL="0" indent="0">
              <a:buNone/>
              <a:defRPr sz="2133" b="1">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34695"/>
            <a:ext cx="5157787" cy="32848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818752C-9A3F-4959-824A-295A5929FE28}"/>
              </a:ext>
            </a:extLst>
          </p:cNvPr>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1" name="Footer Placeholder 3">
            <a:extLst>
              <a:ext uri="{FF2B5EF4-FFF2-40B4-BE49-F238E27FC236}">
                <a16:creationId xmlns:a16="http://schemas.microsoft.com/office/drawing/2014/main" id="{9C41C5E6-DB86-42BB-8AE9-8F3EB0EDA92C}"/>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2" name="Date Placeholder 4">
            <a:extLst>
              <a:ext uri="{FF2B5EF4-FFF2-40B4-BE49-F238E27FC236}">
                <a16:creationId xmlns:a16="http://schemas.microsoft.com/office/drawing/2014/main" id="{78DD3C35-49EE-42C4-925D-D3254CF03FF2}"/>
              </a:ext>
            </a:extLst>
          </p:cNvPr>
          <p:cNvSpPr>
            <a:spLocks noGrp="1"/>
          </p:cNvSpPr>
          <p:nvPr>
            <p:ph type="dt" sz="half" idx="10"/>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2837474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Gray_2 Column">
    <p:spTree>
      <p:nvGrpSpPr>
        <p:cNvPr id="1" name=""/>
        <p:cNvGrpSpPr/>
        <p:nvPr/>
      </p:nvGrpSpPr>
      <p:grpSpPr>
        <a:xfrm>
          <a:off x="0" y="0"/>
          <a:ext cx="0" cy="0"/>
          <a:chOff x="0" y="0"/>
          <a:chExt cx="0" cy="0"/>
        </a:xfrm>
      </p:grpSpPr>
      <p:sp>
        <p:nvSpPr>
          <p:cNvPr id="2" name="Title 1"/>
          <p:cNvSpPr>
            <a:spLocks noGrp="1"/>
          </p:cNvSpPr>
          <p:nvPr>
            <p:ph type="title"/>
          </p:nvPr>
        </p:nvSpPr>
        <p:spPr>
          <a:xfrm>
            <a:off x="839788" y="964579"/>
            <a:ext cx="10515600" cy="726109"/>
          </a:xfrm>
        </p:spPr>
        <p:txBody>
          <a:bodyPr/>
          <a:lstStyle/>
          <a:p>
            <a:r>
              <a:rPr lang="en-US"/>
              <a:t>Click to edit Master title style</a:t>
            </a:r>
          </a:p>
        </p:txBody>
      </p:sp>
      <p:sp>
        <p:nvSpPr>
          <p:cNvPr id="3" name="Text Placeholder 2"/>
          <p:cNvSpPr>
            <a:spLocks noGrp="1"/>
          </p:cNvSpPr>
          <p:nvPr>
            <p:ph type="body" idx="1"/>
          </p:nvPr>
        </p:nvSpPr>
        <p:spPr>
          <a:xfrm>
            <a:off x="839789" y="1735304"/>
            <a:ext cx="5157787" cy="575057"/>
          </a:xfrm>
        </p:spPr>
        <p:txBody>
          <a:bodyPr anchor="ctr">
            <a:normAutofit/>
          </a:bodyPr>
          <a:lstStyle>
            <a:lvl1pPr marL="0" indent="0">
              <a:buNone/>
              <a:defRPr sz="2133"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34695"/>
            <a:ext cx="5157787" cy="3284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735304"/>
            <a:ext cx="5183188" cy="575057"/>
          </a:xfrm>
        </p:spPr>
        <p:txBody>
          <a:bodyPr anchor="ctr">
            <a:normAutofit/>
          </a:bodyPr>
          <a:lstStyle>
            <a:lvl1pPr marL="0" indent="0">
              <a:buNone/>
              <a:defRPr sz="2133"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34695"/>
            <a:ext cx="5183188" cy="3284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1033116F-4798-4A82-AB42-03E99151AFC5}"/>
              </a:ext>
            </a:extLst>
          </p:cNvPr>
          <p:cNvSpPr>
            <a:spLocks noGrp="1"/>
          </p:cNvSpPr>
          <p:nvPr>
            <p:ph type="sldNum" sz="quarter" idx="10"/>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11" name="Footer Placeholder 3">
            <a:extLst>
              <a:ext uri="{FF2B5EF4-FFF2-40B4-BE49-F238E27FC236}">
                <a16:creationId xmlns:a16="http://schemas.microsoft.com/office/drawing/2014/main" id="{44B11FEC-1FD8-4B73-B889-3E1A8A657BD1}"/>
              </a:ext>
            </a:extLst>
          </p:cNvPr>
          <p:cNvSpPr>
            <a:spLocks noGrp="1"/>
          </p:cNvSpPr>
          <p:nvPr>
            <p:ph type="ftr" sz="quarter" idx="11"/>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12" name="Date Placeholder 4">
            <a:extLst>
              <a:ext uri="{FF2B5EF4-FFF2-40B4-BE49-F238E27FC236}">
                <a16:creationId xmlns:a16="http://schemas.microsoft.com/office/drawing/2014/main" id="{53A5266A-5380-46D3-818B-F31BFF73151B}"/>
              </a:ext>
            </a:extLst>
          </p:cNvPr>
          <p:cNvSpPr>
            <a:spLocks noGrp="1"/>
          </p:cNvSpPr>
          <p:nvPr>
            <p:ph type="dt" sz="half" idx="12"/>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15371986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DE76E2BE-9526-0543-8457-64F09DA04C46}"/>
              </a:ext>
            </a:extLst>
          </p:cNvPr>
          <p:cNvSpPr/>
          <p:nvPr userDrawn="1"/>
        </p:nvSpPr>
        <p:spPr>
          <a:xfrm>
            <a:off x="0" y="785191"/>
            <a:ext cx="12192000" cy="5108231"/>
          </a:xfrm>
          <a:prstGeom prst="rect">
            <a:avLst/>
          </a:prstGeom>
          <a:solidFill>
            <a:srgbClr val="E6E6E6">
              <a:alpha val="60000"/>
            </a:srgbClr>
          </a:solidFill>
          <a:ln w="12700">
            <a:miter lim="400000"/>
          </a:ln>
          <a:effectLst/>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a:solidFill>
                <a:schemeClr val="bg2"/>
              </a:solidFill>
            </a:endParaRPr>
          </a:p>
        </p:txBody>
      </p:sp>
      <p:sp>
        <p:nvSpPr>
          <p:cNvPr id="2" name="Title Placeholder 1"/>
          <p:cNvSpPr>
            <a:spLocks noGrp="1"/>
          </p:cNvSpPr>
          <p:nvPr>
            <p:ph type="title"/>
          </p:nvPr>
        </p:nvSpPr>
        <p:spPr>
          <a:xfrm>
            <a:off x="838200" y="964579"/>
            <a:ext cx="10515600" cy="72610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334697"/>
            <a:ext cx="10515600" cy="32848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649118" y="6356351"/>
            <a:ext cx="704681" cy="365125"/>
          </a:xfrm>
          <a:prstGeom prst="rect">
            <a:avLst/>
          </a:prstGeom>
        </p:spPr>
        <p:txBody>
          <a:bodyPr vert="horz" lIns="91440" tIns="45720" rIns="91440" bIns="45720" rtlCol="0" anchor="ctr"/>
          <a:lstStyle>
            <a:lvl1pPr algn="r">
              <a:defRPr sz="1050">
                <a:solidFill>
                  <a:schemeClr val="tx2"/>
                </a:solidFill>
                <a:latin typeface="Arial Nova Light" panose="020B0304020202020204" pitchFamily="34" charset="0"/>
                <a:ea typeface="Source Sans Pro Light" panose="020B0403030403020204" pitchFamily="34" charset="0"/>
              </a:defRPr>
            </a:lvl1pPr>
          </a:lstStyle>
          <a:p>
            <a:fld id="{41801CC8-8A38-4040-B366-5E3A33B7E639}" type="slidenum">
              <a:rPr lang="en-US" smtClean="0"/>
              <a:pPr/>
              <a:t>‹#›</a:t>
            </a:fld>
            <a:endParaRPr lang="en-US"/>
          </a:p>
        </p:txBody>
      </p:sp>
      <p:sp>
        <p:nvSpPr>
          <p:cNvPr id="7" name="Rectangle 6">
            <a:extLst>
              <a:ext uri="{FF2B5EF4-FFF2-40B4-BE49-F238E27FC236}">
                <a16:creationId xmlns:a16="http://schemas.microsoft.com/office/drawing/2014/main" id="{C2232307-5F6A-C349-9A3E-80EEFDE1C33C}"/>
              </a:ext>
            </a:extLst>
          </p:cNvPr>
          <p:cNvSpPr/>
          <p:nvPr userDrawn="1"/>
        </p:nvSpPr>
        <p:spPr>
          <a:xfrm>
            <a:off x="0" y="0"/>
            <a:ext cx="12192000" cy="78519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pic>
        <p:nvPicPr>
          <p:cNvPr id="8" name="AARP" descr="A picture containing drawing&#10;&#10;Description automatically generated">
            <a:extLst>
              <a:ext uri="{FF2B5EF4-FFF2-40B4-BE49-F238E27FC236}">
                <a16:creationId xmlns:a16="http://schemas.microsoft.com/office/drawing/2014/main" id="{4402C1F9-C106-B540-A97B-C5F7BDB3CAEF}"/>
              </a:ext>
            </a:extLst>
          </p:cNvPr>
          <p:cNvPicPr>
            <a:picLocks noChangeAspect="1"/>
          </p:cNvPicPr>
          <p:nvPr userDrawn="1"/>
        </p:nvPicPr>
        <p:blipFill>
          <a:blip r:embed="rId49" cstate="screen">
            <a:extLst>
              <a:ext uri="{28A0092B-C50C-407E-A947-70E740481C1C}">
                <a14:useLocalDpi xmlns:a14="http://schemas.microsoft.com/office/drawing/2010/main"/>
              </a:ext>
            </a:extLst>
          </a:blip>
          <a:stretch>
            <a:fillRect/>
          </a:stretch>
        </p:blipFill>
        <p:spPr>
          <a:xfrm>
            <a:off x="838201" y="211360"/>
            <a:ext cx="1764033" cy="362472"/>
          </a:xfrm>
          <a:prstGeom prst="rect">
            <a:avLst/>
          </a:prstGeom>
        </p:spPr>
      </p:pic>
      <p:sp>
        <p:nvSpPr>
          <p:cNvPr id="4" name="Footer Placeholder 3">
            <a:extLst>
              <a:ext uri="{FF2B5EF4-FFF2-40B4-BE49-F238E27FC236}">
                <a16:creationId xmlns:a16="http://schemas.microsoft.com/office/drawing/2014/main" id="{659D5210-16E2-D649-8CBF-C4261588ABDB}"/>
              </a:ext>
            </a:extLst>
          </p:cNvPr>
          <p:cNvSpPr>
            <a:spLocks noGrp="1"/>
          </p:cNvSpPr>
          <p:nvPr>
            <p:ph type="ftr" sz="quarter" idx="3"/>
          </p:nvPr>
        </p:nvSpPr>
        <p:spPr>
          <a:xfrm>
            <a:off x="838200" y="6356351"/>
            <a:ext cx="7067717" cy="366183"/>
          </a:xfrm>
          <a:prstGeom prst="rect">
            <a:avLst/>
          </a:prstGeom>
        </p:spPr>
        <p:txBody>
          <a:bodyPr vert="horz" lIns="91440" tIns="45720" rIns="91440" bIns="45720" rtlCol="0" anchor="ctr"/>
          <a:lstStyle>
            <a:lvl1pPr algn="l">
              <a:defRPr sz="1050">
                <a:solidFill>
                  <a:schemeClr val="tx1"/>
                </a:solidFill>
                <a:latin typeface="Arial Nova Light" panose="020B0304020202020204" pitchFamily="34" charset="0"/>
                <a:ea typeface="Source Sans Pro Light" panose="020B0403030403020204" pitchFamily="34" charset="0"/>
              </a:defRPr>
            </a:lvl1pPr>
          </a:lstStyle>
          <a:p>
            <a:r>
              <a:rPr lang="en-US" dirty="0"/>
              <a:t>AARP | AARP.ORG © 2022 AARP ALL RIGHTS RESERVED</a:t>
            </a:r>
          </a:p>
        </p:txBody>
      </p:sp>
      <p:sp>
        <p:nvSpPr>
          <p:cNvPr id="5" name="Date Placeholder 4">
            <a:extLst>
              <a:ext uri="{FF2B5EF4-FFF2-40B4-BE49-F238E27FC236}">
                <a16:creationId xmlns:a16="http://schemas.microsoft.com/office/drawing/2014/main" id="{83282AFE-CD1A-D64C-8FE9-1A73514ABB4A}"/>
              </a:ext>
            </a:extLst>
          </p:cNvPr>
          <p:cNvSpPr>
            <a:spLocks noGrp="1"/>
          </p:cNvSpPr>
          <p:nvPr>
            <p:ph type="dt" sz="half" idx="2"/>
          </p:nvPr>
        </p:nvSpPr>
        <p:spPr>
          <a:xfrm>
            <a:off x="7905917" y="6356352"/>
            <a:ext cx="2743200" cy="365125"/>
          </a:xfrm>
          <a:prstGeom prst="rect">
            <a:avLst/>
          </a:prstGeom>
        </p:spPr>
        <p:txBody>
          <a:bodyPr vert="horz" lIns="91440" tIns="45720" rIns="91440" bIns="45720" rtlCol="0" anchor="ctr"/>
          <a:lstStyle>
            <a:lvl1pPr algn="r">
              <a:defRPr sz="1050">
                <a:solidFill>
                  <a:schemeClr val="tx1"/>
                </a:solidFill>
                <a:latin typeface="Arial Nova Light" panose="020B0304020202020204" pitchFamily="34" charset="0"/>
                <a:ea typeface="Source Sans Pro Light" panose="020B0403030403020204" pitchFamily="34" charset="0"/>
              </a:defRPr>
            </a:lvl1pPr>
          </a:lstStyle>
          <a:p>
            <a:r>
              <a:rPr lang="en-US" dirty="0"/>
              <a:t>September 12, 2022</a:t>
            </a:r>
          </a:p>
        </p:txBody>
      </p:sp>
    </p:spTree>
    <p:extLst>
      <p:ext uri="{BB962C8B-B14F-4D97-AF65-F5344CB8AC3E}">
        <p14:creationId xmlns:p14="http://schemas.microsoft.com/office/powerpoint/2010/main" val="4673903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6" r:id="rId12"/>
    <p:sldLayoutId id="2147483685" r:id="rId13"/>
    <p:sldLayoutId id="2147483697" r:id="rId14"/>
    <p:sldLayoutId id="2147483686" r:id="rId15"/>
    <p:sldLayoutId id="2147483687" r:id="rId16"/>
    <p:sldLayoutId id="2147483688" r:id="rId17"/>
    <p:sldLayoutId id="2147483689" r:id="rId18"/>
    <p:sldLayoutId id="2147483690" r:id="rId19"/>
    <p:sldLayoutId id="2147483706" r:id="rId20"/>
    <p:sldLayoutId id="2147483707" r:id="rId21"/>
    <p:sldLayoutId id="2147483720" r:id="rId22"/>
    <p:sldLayoutId id="2147483700" r:id="rId23"/>
    <p:sldLayoutId id="2147483719" r:id="rId24"/>
    <p:sldLayoutId id="2147483712" r:id="rId25"/>
    <p:sldLayoutId id="2147483691" r:id="rId26"/>
    <p:sldLayoutId id="2147483692" r:id="rId27"/>
    <p:sldLayoutId id="2147483693" r:id="rId28"/>
    <p:sldLayoutId id="2147483699" r:id="rId29"/>
    <p:sldLayoutId id="2147483694" r:id="rId30"/>
    <p:sldLayoutId id="2147483711" r:id="rId31"/>
    <p:sldLayoutId id="2147483724" r:id="rId32"/>
    <p:sldLayoutId id="2147483701" r:id="rId33"/>
    <p:sldLayoutId id="2147483695" r:id="rId34"/>
    <p:sldLayoutId id="2147483704" r:id="rId35"/>
    <p:sldLayoutId id="2147483698" r:id="rId36"/>
    <p:sldLayoutId id="2147483718" r:id="rId37"/>
    <p:sldLayoutId id="2147483705" r:id="rId38"/>
    <p:sldLayoutId id="2147483708" r:id="rId39"/>
    <p:sldLayoutId id="2147483721" r:id="rId40"/>
    <p:sldLayoutId id="2147483715" r:id="rId41"/>
    <p:sldLayoutId id="2147483713" r:id="rId42"/>
    <p:sldLayoutId id="2147483714" r:id="rId43"/>
    <p:sldLayoutId id="2147483710" r:id="rId44"/>
    <p:sldLayoutId id="2147483722" r:id="rId45"/>
    <p:sldLayoutId id="2147483723" r:id="rId46"/>
    <p:sldLayoutId id="2147483725" r:id="rId47"/>
  </p:sldLayoutIdLst>
  <p:hf hdr="0"/>
  <p:txStyles>
    <p:titleStyle>
      <a:lvl1pPr algn="l" defTabSz="914377" rtl="0" eaLnBrk="1" latinLnBrk="0" hangingPunct="1">
        <a:lnSpc>
          <a:spcPct val="90000"/>
        </a:lnSpc>
        <a:spcBef>
          <a:spcPct val="0"/>
        </a:spcBef>
        <a:buNone/>
        <a:defRPr sz="3000" b="1" i="0" kern="1200" cap="all" baseline="0">
          <a:solidFill>
            <a:schemeClr val="tx1"/>
          </a:solidFill>
          <a:latin typeface="+mn-lt"/>
          <a:ea typeface="Source Sans Pro SemiBold" panose="020B0603030403020204" pitchFamily="34" charset="0"/>
          <a:cs typeface="+mj-cs"/>
        </a:defRPr>
      </a:lvl1pPr>
    </p:titleStyle>
    <p:bodyStyle>
      <a:lvl1pPr marL="228594" indent="-228594" algn="l" defTabSz="914377" rtl="0" eaLnBrk="1" latinLnBrk="0" hangingPunct="1">
        <a:lnSpc>
          <a:spcPct val="120000"/>
        </a:lnSpc>
        <a:spcBef>
          <a:spcPts val="0"/>
        </a:spcBef>
        <a:spcAft>
          <a:spcPts val="1333"/>
        </a:spcAft>
        <a:buFont typeface="Arial" panose="020B0604020202020204" pitchFamily="34" charset="0"/>
        <a:buChar char="•"/>
        <a:defRPr sz="1800" kern="1200">
          <a:solidFill>
            <a:schemeClr val="tx1"/>
          </a:solidFill>
          <a:latin typeface="+mn-lt"/>
          <a:ea typeface="Source Sans Pro" panose="020B0503030403020204" pitchFamily="34" charset="0"/>
          <a:cs typeface="+mn-cs"/>
        </a:defRPr>
      </a:lvl1pPr>
      <a:lvl2pPr marL="685783" indent="-228594" algn="l" defTabSz="914377" rtl="0" eaLnBrk="1" latinLnBrk="0" hangingPunct="1">
        <a:lnSpc>
          <a:spcPct val="120000"/>
        </a:lnSpc>
        <a:spcBef>
          <a:spcPts val="0"/>
        </a:spcBef>
        <a:spcAft>
          <a:spcPts val="1333"/>
        </a:spcAft>
        <a:buFont typeface="Arial" panose="020B0604020202020204" pitchFamily="34" charset="0"/>
        <a:buChar char="•"/>
        <a:defRPr sz="1800" kern="1200">
          <a:solidFill>
            <a:schemeClr val="tx1"/>
          </a:solidFill>
          <a:latin typeface="+mn-lt"/>
          <a:ea typeface="Source Sans Pro" panose="020B0503030403020204" pitchFamily="34" charset="0"/>
          <a:cs typeface="+mn-cs"/>
        </a:defRPr>
      </a:lvl2pPr>
      <a:lvl3pPr marL="1142971" indent="-228594" algn="l" defTabSz="914377" rtl="0" eaLnBrk="1" latinLnBrk="0" hangingPunct="1">
        <a:lnSpc>
          <a:spcPct val="120000"/>
        </a:lnSpc>
        <a:spcBef>
          <a:spcPts val="0"/>
        </a:spcBef>
        <a:spcAft>
          <a:spcPts val="1333"/>
        </a:spcAft>
        <a:buFont typeface="Arial" panose="020B0604020202020204" pitchFamily="34" charset="0"/>
        <a:buChar char="•"/>
        <a:defRPr sz="1800" kern="1200">
          <a:solidFill>
            <a:schemeClr val="tx1"/>
          </a:solidFill>
          <a:latin typeface="+mn-lt"/>
          <a:ea typeface="Source Sans Pro" panose="020B0503030403020204" pitchFamily="34" charset="0"/>
          <a:cs typeface="+mn-cs"/>
        </a:defRPr>
      </a:lvl3pPr>
      <a:lvl4pPr marL="1600160" indent="-228594" algn="l" defTabSz="914377" rtl="0" eaLnBrk="1" latinLnBrk="0" hangingPunct="1">
        <a:lnSpc>
          <a:spcPct val="120000"/>
        </a:lnSpc>
        <a:spcBef>
          <a:spcPts val="0"/>
        </a:spcBef>
        <a:spcAft>
          <a:spcPts val="1333"/>
        </a:spcAft>
        <a:buFont typeface="Arial" panose="020B0604020202020204" pitchFamily="34" charset="0"/>
        <a:buChar char="•"/>
        <a:defRPr sz="1800" kern="1200">
          <a:solidFill>
            <a:schemeClr val="tx1"/>
          </a:solidFill>
          <a:latin typeface="+mn-lt"/>
          <a:ea typeface="Source Sans Pro" panose="020B0503030403020204" pitchFamily="34" charset="0"/>
          <a:cs typeface="+mn-cs"/>
        </a:defRPr>
      </a:lvl4pPr>
      <a:lvl5pPr marL="2057349" indent="-228594" algn="l" defTabSz="914377" rtl="0" eaLnBrk="1" latinLnBrk="0" hangingPunct="1">
        <a:lnSpc>
          <a:spcPct val="120000"/>
        </a:lnSpc>
        <a:spcBef>
          <a:spcPts val="0"/>
        </a:spcBef>
        <a:spcAft>
          <a:spcPts val="1333"/>
        </a:spcAft>
        <a:buFont typeface="Arial" panose="020B0604020202020204" pitchFamily="34" charset="0"/>
        <a:buChar char="•"/>
        <a:defRPr sz="1800" kern="1200">
          <a:solidFill>
            <a:schemeClr val="tx1"/>
          </a:solidFill>
          <a:latin typeface="+mn-lt"/>
          <a:ea typeface="Source Sans Pro" panose="020B0503030403020204" pitchFamily="34"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svg"/><Relationship Id="rId26" Type="http://schemas.openxmlformats.org/officeDocument/2006/relationships/image" Target="../media/image51.svg"/><Relationship Id="rId3" Type="http://schemas.openxmlformats.org/officeDocument/2006/relationships/image" Target="../media/image28.png"/><Relationship Id="rId21" Type="http://schemas.openxmlformats.org/officeDocument/2006/relationships/image" Target="../media/image46.png"/><Relationship Id="rId34" Type="http://schemas.openxmlformats.org/officeDocument/2006/relationships/image" Target="../media/image59.sv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2" Type="http://schemas.openxmlformats.org/officeDocument/2006/relationships/notesSlide" Target="../notesSlides/notesSlide11.xml"/><Relationship Id="rId16" Type="http://schemas.openxmlformats.org/officeDocument/2006/relationships/image" Target="../media/image41.svg"/><Relationship Id="rId20" Type="http://schemas.openxmlformats.org/officeDocument/2006/relationships/image" Target="../media/image45.svg"/><Relationship Id="rId29" Type="http://schemas.openxmlformats.org/officeDocument/2006/relationships/image" Target="../media/image54.png"/><Relationship Id="rId1" Type="http://schemas.openxmlformats.org/officeDocument/2006/relationships/slideLayout" Target="../slideLayouts/slideLayout37.xml"/><Relationship Id="rId6" Type="http://schemas.openxmlformats.org/officeDocument/2006/relationships/image" Target="../media/image31.svg"/><Relationship Id="rId11" Type="http://schemas.openxmlformats.org/officeDocument/2006/relationships/image" Target="../media/image36.png"/><Relationship Id="rId24" Type="http://schemas.openxmlformats.org/officeDocument/2006/relationships/image" Target="../media/image49.svg"/><Relationship Id="rId32" Type="http://schemas.openxmlformats.org/officeDocument/2006/relationships/image" Target="../media/image57.sv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svg"/><Relationship Id="rId36" Type="http://schemas.openxmlformats.org/officeDocument/2006/relationships/image" Target="../media/image61.svg"/><Relationship Id="rId10" Type="http://schemas.openxmlformats.org/officeDocument/2006/relationships/image" Target="../media/image35.sv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 Id="rId22" Type="http://schemas.openxmlformats.org/officeDocument/2006/relationships/image" Target="../media/image47.svg"/><Relationship Id="rId27" Type="http://schemas.openxmlformats.org/officeDocument/2006/relationships/image" Target="../media/image52.png"/><Relationship Id="rId30" Type="http://schemas.openxmlformats.org/officeDocument/2006/relationships/image" Target="../media/image55.svg"/><Relationship Id="rId35" Type="http://schemas.openxmlformats.org/officeDocument/2006/relationships/image" Target="../media/image60.png"/><Relationship Id="rId8" Type="http://schemas.openxmlformats.org/officeDocument/2006/relationships/image" Target="../media/image33.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32.xml"/><Relationship Id="rId5" Type="http://schemas.openxmlformats.org/officeDocument/2006/relationships/image" Target="../media/image71.jpeg"/><Relationship Id="rId4" Type="http://schemas.openxmlformats.org/officeDocument/2006/relationships/image" Target="../media/image7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ivabilityindex.aarp.org/"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37.xml"/><Relationship Id="rId5" Type="http://schemas.openxmlformats.org/officeDocument/2006/relationships/image" Target="../media/image86.png"/><Relationship Id="rId4" Type="http://schemas.openxmlformats.org/officeDocument/2006/relationships/image" Target="../media/image85.svg"/></Relationships>
</file>

<file path=ppt/slides/_rels/slide26.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3" Type="http://schemas.openxmlformats.org/officeDocument/2006/relationships/image" Target="../media/image87.jpeg"/><Relationship Id="rId7" Type="http://schemas.openxmlformats.org/officeDocument/2006/relationships/image" Target="../media/image91.jpeg"/><Relationship Id="rId12"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png"/><Relationship Id="rId4" Type="http://schemas.openxmlformats.org/officeDocument/2006/relationships/image" Target="../media/image88.jpeg"/><Relationship Id="rId9" Type="http://schemas.openxmlformats.org/officeDocument/2006/relationships/image" Target="../media/image93.jpe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aarp.org/agingwell" TargetMode="Externa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4.xml"/><Relationship Id="rId5" Type="http://schemas.openxmlformats.org/officeDocument/2006/relationships/image" Target="../media/image109.svg"/><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091A25-CFB6-4FF2-8A9C-69BD84F6F3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78102"/>
            <a:ext cx="12214008" cy="5295152"/>
          </a:xfrm>
          <a:prstGeom prst="rect">
            <a:avLst/>
          </a:prstGeom>
        </p:spPr>
      </p:pic>
      <p:sp>
        <p:nvSpPr>
          <p:cNvPr id="5" name="Subtitle 4">
            <a:extLst>
              <a:ext uri="{FF2B5EF4-FFF2-40B4-BE49-F238E27FC236}">
                <a16:creationId xmlns:a16="http://schemas.microsoft.com/office/drawing/2014/main" id="{4DC44263-2F3F-4F22-98D7-A1DDA6288214}"/>
              </a:ext>
            </a:extLst>
          </p:cNvPr>
          <p:cNvSpPr>
            <a:spLocks noGrp="1"/>
          </p:cNvSpPr>
          <p:nvPr>
            <p:ph type="subTitle" idx="1"/>
          </p:nvPr>
        </p:nvSpPr>
        <p:spPr>
          <a:xfrm>
            <a:off x="838200" y="6278150"/>
            <a:ext cx="10515600" cy="473243"/>
          </a:xfrm>
        </p:spPr>
        <p:txBody>
          <a:bodyPr/>
          <a:lstStyle/>
          <a:p>
            <a:r>
              <a:rPr lang="en-US" sz="1600" b="1" dirty="0">
                <a:solidFill>
                  <a:schemeClr val="tx1"/>
                </a:solidFill>
                <a:latin typeface="+mj-lt"/>
                <a:ea typeface="Source Sans Pro Light" panose="020B0403030403020204" pitchFamily="34" charset="0"/>
              </a:rPr>
              <a:t>By Rodney Harrell, PhD  </a:t>
            </a:r>
            <a:r>
              <a:rPr lang="en-US" sz="1600" dirty="0">
                <a:solidFill>
                  <a:schemeClr val="tx1"/>
                </a:solidFill>
                <a:latin typeface="Arial Nova Light" panose="020B0304020202020204" pitchFamily="34" charset="0"/>
                <a:ea typeface="Source Sans Pro Light" panose="020B0403030403020204" pitchFamily="34" charset="0"/>
              </a:rPr>
              <a:t>|</a:t>
            </a:r>
            <a:r>
              <a:rPr lang="en-US" sz="1600" dirty="0">
                <a:solidFill>
                  <a:schemeClr val="tx1"/>
                </a:solidFill>
                <a:latin typeface="+mj-lt"/>
                <a:ea typeface="Source Sans Pro Light" panose="020B0403030403020204" pitchFamily="34" charset="0"/>
              </a:rPr>
              <a:t>  </a:t>
            </a:r>
            <a:r>
              <a:rPr lang="en-US" sz="1600" dirty="0">
                <a:solidFill>
                  <a:schemeClr val="tx1"/>
                </a:solidFill>
                <a:latin typeface="Arial Nova Light" panose="020B0304020202020204" pitchFamily="34" charset="0"/>
                <a:ea typeface="Source Sans Pro Light" panose="020B0403030403020204" pitchFamily="34" charset="0"/>
              </a:rPr>
              <a:t>Vice President, Family, Home and Community  </a:t>
            </a:r>
            <a:r>
              <a:rPr lang="en-US" sz="1600" i="1" dirty="0">
                <a:solidFill>
                  <a:schemeClr val="tx1"/>
                </a:solidFill>
                <a:latin typeface="Arial Nova Light" panose="020B0304020202020204" pitchFamily="34" charset="0"/>
                <a:ea typeface="Source Sans Pro Light" panose="020B0403030403020204" pitchFamily="34" charset="0"/>
              </a:rPr>
              <a:t>|  @DrUrbanPolicy</a:t>
            </a:r>
          </a:p>
        </p:txBody>
      </p:sp>
      <p:sp>
        <p:nvSpPr>
          <p:cNvPr id="2" name="Rectangle 1">
            <a:extLst>
              <a:ext uri="{FF2B5EF4-FFF2-40B4-BE49-F238E27FC236}">
                <a16:creationId xmlns:a16="http://schemas.microsoft.com/office/drawing/2014/main" id="{7F6DA85D-948C-1D20-C424-47EE110C424B}"/>
              </a:ext>
            </a:extLst>
          </p:cNvPr>
          <p:cNvSpPr/>
          <p:nvPr/>
        </p:nvSpPr>
        <p:spPr>
          <a:xfrm>
            <a:off x="0" y="4421875"/>
            <a:ext cx="9194242" cy="1323833"/>
          </a:xfrm>
          <a:prstGeom prst="rect">
            <a:avLst/>
          </a:prstGeom>
          <a:solidFill>
            <a:srgbClr val="08203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5B43324-E224-41F2-B897-3085B234F63A}"/>
              </a:ext>
            </a:extLst>
          </p:cNvPr>
          <p:cNvSpPr>
            <a:spLocks noGrp="1"/>
          </p:cNvSpPr>
          <p:nvPr>
            <p:ph type="ctrTitle"/>
          </p:nvPr>
        </p:nvSpPr>
        <p:spPr>
          <a:xfrm>
            <a:off x="838200" y="4650147"/>
            <a:ext cx="9892230" cy="588889"/>
          </a:xfrm>
        </p:spPr>
        <p:txBody>
          <a:bodyPr/>
          <a:lstStyle/>
          <a:p>
            <a:pPr>
              <a:spcAft>
                <a:spcPts val="1600"/>
              </a:spcAft>
            </a:pPr>
            <a:r>
              <a:rPr lang="en-US" sz="3600" cap="none" dirty="0">
                <a:ea typeface="Source Sans Pro" panose="020B0503030403020204" pitchFamily="34" charset="0"/>
              </a:rPr>
              <a:t>Livable Communities &amp; Planning</a:t>
            </a:r>
            <a:endParaRPr lang="en-US" sz="1400" cap="none" dirty="0">
              <a:latin typeface="+mj-lt"/>
              <a:ea typeface="Source Sans Pro" panose="020B0503030403020204" pitchFamily="34" charset="0"/>
            </a:endParaRPr>
          </a:p>
        </p:txBody>
      </p:sp>
      <p:sp>
        <p:nvSpPr>
          <p:cNvPr id="6" name="TextBox 5">
            <a:extLst>
              <a:ext uri="{FF2B5EF4-FFF2-40B4-BE49-F238E27FC236}">
                <a16:creationId xmlns:a16="http://schemas.microsoft.com/office/drawing/2014/main" id="{4042953E-D952-0BCB-CC7B-6BB08621F2D9}"/>
              </a:ext>
            </a:extLst>
          </p:cNvPr>
          <p:cNvSpPr txBox="1"/>
          <p:nvPr/>
        </p:nvSpPr>
        <p:spPr>
          <a:xfrm>
            <a:off x="857250" y="5164115"/>
            <a:ext cx="9511748" cy="346249"/>
          </a:xfrm>
          <a:prstGeom prst="rect">
            <a:avLst/>
          </a:prstGeom>
          <a:noFill/>
        </p:spPr>
        <p:txBody>
          <a:bodyPr wrap="square">
            <a:spAutoFit/>
          </a:bodyPr>
          <a:lstStyle/>
          <a:p>
            <a:r>
              <a:rPr lang="en-US" sz="1650" cap="none" dirty="0">
                <a:solidFill>
                  <a:schemeClr val="bg1"/>
                </a:solidFill>
                <a:latin typeface="+mj-lt"/>
                <a:ea typeface="Source Sans Pro" panose="020B0503030403020204" pitchFamily="34" charset="0"/>
              </a:rPr>
              <a:t>Maine Association of REALTORS</a:t>
            </a:r>
            <a:r>
              <a:rPr lang="en-US" sz="1650" cap="none" baseline="30000" dirty="0">
                <a:solidFill>
                  <a:schemeClr val="bg1"/>
                </a:solidFill>
                <a:latin typeface="+mj-lt"/>
                <a:ea typeface="Source Sans Pro" panose="020B0503030403020204" pitchFamily="34" charset="0"/>
              </a:rPr>
              <a:t>®</a:t>
            </a:r>
            <a:r>
              <a:rPr lang="en-US" sz="1650" cap="none" dirty="0">
                <a:solidFill>
                  <a:schemeClr val="bg1"/>
                </a:solidFill>
                <a:latin typeface="+mj-lt"/>
                <a:ea typeface="Source Sans Pro" panose="020B0503030403020204" pitchFamily="34" charset="0"/>
              </a:rPr>
              <a:t>  </a:t>
            </a:r>
            <a:r>
              <a:rPr lang="en-US" sz="1650" b="1" cap="none" dirty="0">
                <a:solidFill>
                  <a:schemeClr val="bg1"/>
                </a:solidFill>
                <a:latin typeface="+mj-lt"/>
                <a:ea typeface="Source Sans Pro" panose="020B0503030403020204" pitchFamily="34" charset="0"/>
              </a:rPr>
              <a:t>|</a:t>
            </a:r>
            <a:r>
              <a:rPr lang="en-US" sz="1650" cap="none" dirty="0">
                <a:solidFill>
                  <a:schemeClr val="bg1"/>
                </a:solidFill>
                <a:latin typeface="+mj-lt"/>
                <a:ea typeface="Source Sans Pro" panose="020B0503030403020204" pitchFamily="34" charset="0"/>
              </a:rPr>
              <a:t>  Lunch &amp; Learn </a:t>
            </a:r>
            <a:endParaRPr lang="en-US" sz="1650" dirty="0">
              <a:solidFill>
                <a:schemeClr val="bg1"/>
              </a:solidFill>
            </a:endParaRPr>
          </a:p>
        </p:txBody>
      </p:sp>
    </p:spTree>
    <p:extLst>
      <p:ext uri="{BB962C8B-B14F-4D97-AF65-F5344CB8AC3E}">
        <p14:creationId xmlns:p14="http://schemas.microsoft.com/office/powerpoint/2010/main" val="32659281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t="-1" b="-1"/>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AEC7FF0-4894-4DB8-A4B9-F687376182BB}"/>
              </a:ext>
            </a:extLst>
          </p:cNvPr>
          <p:cNvSpPr/>
          <p:nvPr/>
        </p:nvSpPr>
        <p:spPr>
          <a:xfrm>
            <a:off x="0" y="1007142"/>
            <a:ext cx="6785811" cy="1933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p:cNvSpPr>
            <a:spLocks noGrp="1"/>
          </p:cNvSpPr>
          <p:nvPr>
            <p:ph type="title"/>
          </p:nvPr>
        </p:nvSpPr>
        <p:spPr>
          <a:xfrm>
            <a:off x="472050" y="1333788"/>
            <a:ext cx="5988908" cy="1284996"/>
          </a:xfrm>
        </p:spPr>
        <p:txBody>
          <a:bodyPr>
            <a:noAutofit/>
          </a:bodyPr>
          <a:lstStyle/>
          <a:p>
            <a:pPr>
              <a:lnSpc>
                <a:spcPct val="100000"/>
              </a:lnSpc>
            </a:pPr>
            <a:r>
              <a:rPr lang="en-US" sz="3600" b="0" cap="none" dirty="0">
                <a:solidFill>
                  <a:schemeClr val="bg1"/>
                </a:solidFill>
                <a:latin typeface="Arial Nova Light" panose="020B0304020202020204" pitchFamily="34" charset="0"/>
              </a:rPr>
              <a:t>Are we building communities </a:t>
            </a:r>
            <a:br>
              <a:rPr lang="en-US" sz="3600" b="0" cap="none" dirty="0">
                <a:solidFill>
                  <a:schemeClr val="bg1"/>
                </a:solidFill>
                <a:latin typeface="Arial Nova Light" panose="020B0304020202020204" pitchFamily="34" charset="0"/>
              </a:rPr>
            </a:br>
            <a:r>
              <a:rPr lang="en-US" sz="3600" b="0" cap="none" dirty="0">
                <a:solidFill>
                  <a:schemeClr val="bg1"/>
                </a:solidFill>
                <a:latin typeface="Arial Nova Light" panose="020B0304020202020204" pitchFamily="34" charset="0"/>
              </a:rPr>
              <a:t>with </a:t>
            </a:r>
            <a:r>
              <a:rPr lang="en-US" sz="3600" cap="none" dirty="0">
                <a:solidFill>
                  <a:schemeClr val="bg1"/>
                </a:solidFill>
              </a:rPr>
              <a:t>livability </a:t>
            </a:r>
            <a:r>
              <a:rPr lang="en-US" sz="3600" b="0" cap="none" dirty="0">
                <a:solidFill>
                  <a:schemeClr val="bg1"/>
                </a:solidFill>
                <a:latin typeface="Arial Nova Light" panose="020B0304020202020204" pitchFamily="34" charset="0"/>
              </a:rPr>
              <a:t>in mind?</a:t>
            </a:r>
            <a:endParaRPr lang="en-US" sz="2800" b="0" cap="none" dirty="0">
              <a:solidFill>
                <a:schemeClr val="bg1"/>
              </a:solidFill>
              <a:latin typeface="Arial Nova Light" panose="020B0304020202020204" pitchFamily="34" charset="0"/>
            </a:endParaRPr>
          </a:p>
        </p:txBody>
      </p:sp>
      <p:sp>
        <p:nvSpPr>
          <p:cNvPr id="4" name="Footer Placeholder 3">
            <a:extLst>
              <a:ext uri="{FF2B5EF4-FFF2-40B4-BE49-F238E27FC236}">
                <a16:creationId xmlns:a16="http://schemas.microsoft.com/office/drawing/2014/main" id="{74853461-044D-DA7F-0898-06719D6339F2}"/>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spTree>
    <p:extLst>
      <p:ext uri="{BB962C8B-B14F-4D97-AF65-F5344CB8AC3E}">
        <p14:creationId xmlns:p14="http://schemas.microsoft.com/office/powerpoint/2010/main" val="390528670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use with a garden and a walkway&#10;&#10;Description automatically generated with medium confidence">
            <a:extLst>
              <a:ext uri="{FF2B5EF4-FFF2-40B4-BE49-F238E27FC236}">
                <a16:creationId xmlns:a16="http://schemas.microsoft.com/office/drawing/2014/main" id="{7760EAEA-8F14-F3F9-202F-6ADF554CE450}"/>
              </a:ext>
            </a:extLst>
          </p:cNvPr>
          <p:cNvPicPr preferRelativeResize="0">
            <a:picLocks/>
          </p:cNvPicPr>
          <p:nvPr/>
        </p:nvPicPr>
        <p:blipFill rotWithShape="1">
          <a:blip r:embed="rId3" cstate="print">
            <a:extLst>
              <a:ext uri="{28A0092B-C50C-407E-A947-70E740481C1C}">
                <a14:useLocalDpi xmlns:a14="http://schemas.microsoft.com/office/drawing/2010/main"/>
              </a:ext>
            </a:extLst>
          </a:blip>
          <a:srcRect/>
          <a:stretch/>
        </p:blipFill>
        <p:spPr>
          <a:xfrm>
            <a:off x="-23880" y="0"/>
            <a:ext cx="3809796" cy="3870102"/>
          </a:xfrm>
          <a:prstGeom prst="rect">
            <a:avLst/>
          </a:prstGeom>
        </p:spPr>
      </p:pic>
      <p:pic>
        <p:nvPicPr>
          <p:cNvPr id="11" name="Picture 10" descr="A group of people walking on the street&#10;&#10;Description automatically generated">
            <a:extLst>
              <a:ext uri="{FF2B5EF4-FFF2-40B4-BE49-F238E27FC236}">
                <a16:creationId xmlns:a16="http://schemas.microsoft.com/office/drawing/2014/main" id="{51A105E5-0AF9-42A7-AB14-1A9ACF0C6F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
          <a:stretch/>
        </p:blipFill>
        <p:spPr>
          <a:xfrm>
            <a:off x="8187457" y="0"/>
            <a:ext cx="4003019" cy="4240942"/>
          </a:xfrm>
          <a:prstGeom prst="rect">
            <a:avLst/>
          </a:prstGeom>
        </p:spPr>
      </p:pic>
      <p:pic>
        <p:nvPicPr>
          <p:cNvPr id="2" name="Picture 2">
            <a:extLst>
              <a:ext uri="{FF2B5EF4-FFF2-40B4-BE49-F238E27FC236}">
                <a16:creationId xmlns:a16="http://schemas.microsoft.com/office/drawing/2014/main" id="{37DB885F-71DC-D54F-78C3-F3C2E628DD3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flipH="1">
            <a:off x="8206140" y="4343406"/>
            <a:ext cx="4003019" cy="2514595"/>
          </a:xfrm>
          <a:prstGeom prst="rect">
            <a:avLst/>
          </a:prstGeom>
          <a:extLst>
            <a:ext uri="{909E8E84-426E-40DD-AFC4-6F175D3DCCD1}">
              <a14:hiddenFill xmlns:a14="http://schemas.microsoft.com/office/drawing/2010/main">
                <a:solidFill>
                  <a:schemeClr val="accent1"/>
                </a:solidFill>
              </a14:hiddenFill>
            </a:ext>
          </a:extLst>
        </p:spPr>
      </p:pic>
      <p:pic>
        <p:nvPicPr>
          <p:cNvPr id="3" name="Picture 2" descr="A group of people in a park&#10;&#10;Description automatically generated">
            <a:extLst>
              <a:ext uri="{FF2B5EF4-FFF2-40B4-BE49-F238E27FC236}">
                <a16:creationId xmlns:a16="http://schemas.microsoft.com/office/drawing/2014/main" id="{091D5D4E-D25F-10FE-BEDB-5C4E85EDDDD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401" y="4009943"/>
            <a:ext cx="4070809" cy="2862072"/>
          </a:xfrm>
          <a:prstGeom prst="rect">
            <a:avLst/>
          </a:prstGeom>
        </p:spPr>
      </p:pic>
      <p:pic>
        <p:nvPicPr>
          <p:cNvPr id="4" name="Picture 3">
            <a:extLst>
              <a:ext uri="{FF2B5EF4-FFF2-40B4-BE49-F238E27FC236}">
                <a16:creationId xmlns:a16="http://schemas.microsoft.com/office/drawing/2014/main" id="{EEAFAD5E-B882-8B8A-0BA6-FFE96411BF41}"/>
              </a:ext>
            </a:extLst>
          </p:cNvPr>
          <p:cNvPicPr preferRelativeResize="0">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28760" y="0"/>
            <a:ext cx="4115853" cy="2306871"/>
          </a:xfrm>
          <a:prstGeom prst="rect">
            <a:avLst/>
          </a:prstGeom>
          <a:ln>
            <a:noFill/>
          </a:ln>
        </p:spPr>
      </p:pic>
      <p:pic>
        <p:nvPicPr>
          <p:cNvPr id="25" name="Picture 24">
            <a:extLst>
              <a:ext uri="{FF2B5EF4-FFF2-40B4-BE49-F238E27FC236}">
                <a16:creationId xmlns:a16="http://schemas.microsoft.com/office/drawing/2014/main" id="{BEB7EC52-5FC1-28F9-2567-0A9BC9DAE2D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0"/>
          <a:stretch/>
        </p:blipFill>
        <p:spPr>
          <a:xfrm>
            <a:off x="4146304" y="4408431"/>
            <a:ext cx="3931940" cy="2427717"/>
          </a:xfrm>
          <a:prstGeom prst="rect">
            <a:avLst/>
          </a:prstGeom>
        </p:spPr>
      </p:pic>
      <p:grpSp>
        <p:nvGrpSpPr>
          <p:cNvPr id="14" name="Group 13">
            <a:extLst>
              <a:ext uri="{FF2B5EF4-FFF2-40B4-BE49-F238E27FC236}">
                <a16:creationId xmlns:a16="http://schemas.microsoft.com/office/drawing/2014/main" id="{239499E2-975C-8819-F49B-C3934332C80C}"/>
              </a:ext>
            </a:extLst>
          </p:cNvPr>
          <p:cNvGrpSpPr/>
          <p:nvPr/>
        </p:nvGrpSpPr>
        <p:grpSpPr>
          <a:xfrm>
            <a:off x="2924734" y="1815921"/>
            <a:ext cx="6123904" cy="3025106"/>
            <a:chOff x="2924734" y="1815921"/>
            <a:chExt cx="6123904" cy="3025106"/>
          </a:xfrm>
        </p:grpSpPr>
        <p:sp>
          <p:nvSpPr>
            <p:cNvPr id="8" name="Rectangle 7">
              <a:extLst>
                <a:ext uri="{FF2B5EF4-FFF2-40B4-BE49-F238E27FC236}">
                  <a16:creationId xmlns:a16="http://schemas.microsoft.com/office/drawing/2014/main" id="{E4E8A58A-A319-B51E-689A-6B6D78E34CE8}"/>
                </a:ext>
              </a:extLst>
            </p:cNvPr>
            <p:cNvSpPr/>
            <p:nvPr/>
          </p:nvSpPr>
          <p:spPr>
            <a:xfrm>
              <a:off x="2987899" y="1815921"/>
              <a:ext cx="6004105" cy="3025106"/>
            </a:xfrm>
            <a:prstGeom prst="rect">
              <a:avLst/>
            </a:prstGeom>
            <a:solidFill>
              <a:srgbClr val="EC1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Rectangle 8">
              <a:extLst>
                <a:ext uri="{FF2B5EF4-FFF2-40B4-BE49-F238E27FC236}">
                  <a16:creationId xmlns:a16="http://schemas.microsoft.com/office/drawing/2014/main" id="{E4E3364C-2F52-27BA-C296-CAF8974F3527}"/>
                </a:ext>
              </a:extLst>
            </p:cNvPr>
            <p:cNvSpPr/>
            <p:nvPr/>
          </p:nvSpPr>
          <p:spPr>
            <a:xfrm>
              <a:off x="3605518" y="2138585"/>
              <a:ext cx="4762336" cy="1862048"/>
            </a:xfrm>
            <a:prstGeom prst="rect">
              <a:avLst/>
            </a:prstGeom>
          </p:spPr>
          <p:txBody>
            <a:bodyPr wrap="square">
              <a:spAutoFit/>
            </a:bodyPr>
            <a:lstStyle/>
            <a:p>
              <a:pPr algn="ctr" defTabSz="685783">
                <a:spcAft>
                  <a:spcPts val="1200"/>
                </a:spcAft>
              </a:pPr>
              <a:r>
                <a:rPr lang="en-US" sz="2300" dirty="0">
                  <a:solidFill>
                    <a:schemeClr val="bg1"/>
                  </a:solidFill>
                  <a:latin typeface="Arial Nova Light" panose="020B0304020202020204" pitchFamily="34" charset="0"/>
                  <a:ea typeface="Source Sans Pro" panose="020B0503030403020204" pitchFamily="34" charset="0"/>
                  <a:cs typeface="Calibri" panose="020F0502020204030204" pitchFamily="34" charset="0"/>
                </a:rPr>
                <a:t>Livable, age-friendly communities provide options that</a:t>
              </a:r>
              <a:r>
                <a:rPr lang="en-US" sz="2300" b="1" dirty="0">
                  <a:solidFill>
                    <a:schemeClr val="bg1"/>
                  </a:solidFill>
                  <a:ea typeface="Source Sans Pro" panose="020B0503030403020204" pitchFamily="34" charset="0"/>
                  <a:cs typeface="Calibri" panose="020F0502020204030204" pitchFamily="34" charset="0"/>
                </a:rPr>
                <a:t> enable you to meet your needs</a:t>
              </a:r>
              <a:r>
                <a:rPr lang="en-US" sz="2300" dirty="0">
                  <a:solidFill>
                    <a:schemeClr val="bg1"/>
                  </a:solidFill>
                  <a:latin typeface="Arial Nova Light" panose="020B0304020202020204" pitchFamily="34" charset="0"/>
                  <a:ea typeface="Source Sans Pro" panose="020B0503030403020204" pitchFamily="34" charset="0"/>
                  <a:cs typeface="Calibri" panose="020F0502020204030204" pitchFamily="34" charset="0"/>
                </a:rPr>
                <a:t> regardless of your age, income, background, or other factors. </a:t>
              </a:r>
            </a:p>
          </p:txBody>
        </p:sp>
        <p:sp>
          <p:nvSpPr>
            <p:cNvPr id="10" name="TextBox 9">
              <a:extLst>
                <a:ext uri="{FF2B5EF4-FFF2-40B4-BE49-F238E27FC236}">
                  <a16:creationId xmlns:a16="http://schemas.microsoft.com/office/drawing/2014/main" id="{2C78083E-026F-2C95-0B11-32C73A180EC6}"/>
                </a:ext>
              </a:extLst>
            </p:cNvPr>
            <p:cNvSpPr txBox="1"/>
            <p:nvPr/>
          </p:nvSpPr>
          <p:spPr>
            <a:xfrm>
              <a:off x="2924734" y="4095202"/>
              <a:ext cx="6123904" cy="461665"/>
            </a:xfrm>
            <a:prstGeom prst="rect">
              <a:avLst/>
            </a:prstGeom>
            <a:noFill/>
          </p:spPr>
          <p:txBody>
            <a:bodyPr wrap="square">
              <a:spAutoFit/>
            </a:bodyPr>
            <a:lstStyle/>
            <a:p>
              <a:pPr algn="ctr" defTabSz="685783">
                <a:spcAft>
                  <a:spcPts val="1200"/>
                </a:spcAft>
              </a:pPr>
              <a:r>
                <a:rPr lang="en-US" sz="2400" b="1" spc="20" dirty="0">
                  <a:solidFill>
                    <a:schemeClr val="bg1"/>
                  </a:solidFill>
                  <a:ea typeface="Source Sans Pro" panose="020B0503030403020204" pitchFamily="34" charset="0"/>
                  <a:cs typeface="Calibri" panose="020F0502020204030204" pitchFamily="34" charset="0"/>
                </a:rPr>
                <a:t>They are for all people of all ages.</a:t>
              </a:r>
            </a:p>
          </p:txBody>
        </p:sp>
      </p:grpSp>
      <p:sp>
        <p:nvSpPr>
          <p:cNvPr id="12" name="TextBox 11">
            <a:extLst>
              <a:ext uri="{FF2B5EF4-FFF2-40B4-BE49-F238E27FC236}">
                <a16:creationId xmlns:a16="http://schemas.microsoft.com/office/drawing/2014/main" id="{47F70248-932D-D7C6-9D33-F24AFC3BF0EB}"/>
              </a:ext>
            </a:extLst>
          </p:cNvPr>
          <p:cNvSpPr txBox="1"/>
          <p:nvPr/>
        </p:nvSpPr>
        <p:spPr>
          <a:xfrm>
            <a:off x="8626825" y="6400800"/>
            <a:ext cx="3198472" cy="295578"/>
          </a:xfrm>
        </p:spPr>
        <p:txBody>
          <a:bodyPr vert="horz" lIns="91440" tIns="45720" rIns="91440" bIns="45720" rtlCol="0">
            <a:normAutofit/>
          </a:bodyPr>
          <a:lstStyle/>
          <a:p>
            <a:pPr algn="ctr">
              <a:lnSpc>
                <a:spcPct val="90000"/>
              </a:lnSpc>
              <a:spcAft>
                <a:spcPts val="600"/>
              </a:spcAft>
            </a:pPr>
            <a:r>
              <a:rPr lang="en-US" sz="900" dirty="0">
                <a:solidFill>
                  <a:schemeClr val="bg1"/>
                </a:solidFill>
                <a:latin typeface="Arial Nova Light" panose="020B0304020202020204" pitchFamily="34" charset="0"/>
                <a:ea typeface="Source Sans Pro Light" panose="020B0403030403020204" pitchFamily="34" charset="0"/>
              </a:rPr>
              <a:t>Photos: </a:t>
            </a:r>
            <a:r>
              <a:rPr lang="en-US" sz="1000" dirty="0">
                <a:solidFill>
                  <a:schemeClr val="bg1"/>
                </a:solidFill>
                <a:latin typeface="Arial Nova Light" panose="020B0304020202020204" pitchFamily="34" charset="0"/>
                <a:ea typeface="Source Sans Pro Light" panose="020B0403030403020204" pitchFamily="34" charset="0"/>
              </a:rPr>
              <a:t>Dan</a:t>
            </a:r>
            <a:r>
              <a:rPr lang="en-US" sz="900" dirty="0">
                <a:solidFill>
                  <a:schemeClr val="bg1"/>
                </a:solidFill>
                <a:latin typeface="Arial Nova Light" panose="020B0304020202020204" pitchFamily="34" charset="0"/>
                <a:ea typeface="Source Sans Pro Light" panose="020B0403030403020204" pitchFamily="34" charset="0"/>
              </a:rPr>
              <a:t> Burden, Shannon Guzman, and Getty Images</a:t>
            </a:r>
          </a:p>
        </p:txBody>
      </p:sp>
      <p:sp>
        <p:nvSpPr>
          <p:cNvPr id="6" name="Footer Placeholder 3">
            <a:extLst>
              <a:ext uri="{FF2B5EF4-FFF2-40B4-BE49-F238E27FC236}">
                <a16:creationId xmlns:a16="http://schemas.microsoft.com/office/drawing/2014/main" id="{0A7A4681-0706-F0F8-9ACA-00D17D6029E1}"/>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AARP | AARP.ORG © 2024 AARP ALL RIGHTS RESERVED</a:t>
            </a:r>
          </a:p>
        </p:txBody>
      </p:sp>
    </p:spTree>
    <p:extLst>
      <p:ext uri="{BB962C8B-B14F-4D97-AF65-F5344CB8AC3E}">
        <p14:creationId xmlns:p14="http://schemas.microsoft.com/office/powerpoint/2010/main" val="187619520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84" name="Graphic 183" descr="Home with solid fill">
            <a:extLst>
              <a:ext uri="{FF2B5EF4-FFF2-40B4-BE49-F238E27FC236}">
                <a16:creationId xmlns:a16="http://schemas.microsoft.com/office/drawing/2014/main" id="{7C5C88C8-203C-36DE-64B7-932DB4F47D88}"/>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08" t="14093" r="34920" b="-14093"/>
          <a:stretch/>
        </p:blipFill>
        <p:spPr>
          <a:xfrm flipH="1">
            <a:off x="10428644" y="1763205"/>
            <a:ext cx="175072" cy="244894"/>
          </a:xfrm>
          <a:prstGeom prst="rect">
            <a:avLst/>
          </a:prstGeom>
        </p:spPr>
      </p:pic>
      <p:pic>
        <p:nvPicPr>
          <p:cNvPr id="183" name="Graphic 182" descr="Home with solid fill">
            <a:extLst>
              <a:ext uri="{FF2B5EF4-FFF2-40B4-BE49-F238E27FC236}">
                <a16:creationId xmlns:a16="http://schemas.microsoft.com/office/drawing/2014/main" id="{B67F9B53-0A3C-BC4F-3E50-5858491494A5}"/>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08" t="14093" r="34920" b="-14093"/>
          <a:stretch/>
        </p:blipFill>
        <p:spPr>
          <a:xfrm>
            <a:off x="10004426" y="1754558"/>
            <a:ext cx="168852" cy="236194"/>
          </a:xfrm>
          <a:prstGeom prst="rect">
            <a:avLst/>
          </a:prstGeom>
        </p:spPr>
      </p:pic>
      <p:pic>
        <p:nvPicPr>
          <p:cNvPr id="156" name="Graphic 155" descr="City outline">
            <a:extLst>
              <a:ext uri="{FF2B5EF4-FFF2-40B4-BE49-F238E27FC236}">
                <a16:creationId xmlns:a16="http://schemas.microsoft.com/office/drawing/2014/main" id="{E5C76953-C1A6-5691-938D-211B053AD5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59887" y="1078360"/>
            <a:ext cx="1015663" cy="1015663"/>
          </a:xfrm>
          <a:prstGeom prst="rect">
            <a:avLst/>
          </a:prstGeom>
        </p:spPr>
      </p:pic>
      <p:sp>
        <p:nvSpPr>
          <p:cNvPr id="172" name="Google Shape;172;p50"/>
          <p:cNvSpPr/>
          <p:nvPr/>
        </p:nvSpPr>
        <p:spPr>
          <a:xfrm rot="10800000" flipH="1">
            <a:off x="0" y="6290415"/>
            <a:ext cx="12192000" cy="608369"/>
          </a:xfrm>
          <a:prstGeom prst="rect">
            <a:avLst/>
          </a:prstGeom>
          <a:solidFill>
            <a:srgbClr val="F21203"/>
          </a:solidFill>
          <a:ln>
            <a:noFill/>
          </a:ln>
        </p:spPr>
        <p:txBody>
          <a:bodyPr spcFirstLastPara="1" wrap="square" lIns="60950" tIns="30467" rIns="60950" bIns="30467" anchor="ctr" anchorCtr="0">
            <a:noAutofit/>
          </a:bodyPr>
          <a:lstStyle/>
          <a:p>
            <a:pPr algn="ctr">
              <a:buClr>
                <a:srgbClr val="000000"/>
              </a:buClr>
              <a:buSzPts val="1400"/>
            </a:pPr>
            <a:endParaRPr sz="933" dirty="0">
              <a:solidFill>
                <a:schemeClr val="lt1"/>
              </a:solidFill>
              <a:latin typeface="Arial"/>
              <a:ea typeface="Arial"/>
              <a:cs typeface="Arial"/>
              <a:sym typeface="Arial"/>
            </a:endParaRPr>
          </a:p>
        </p:txBody>
      </p:sp>
      <p:cxnSp>
        <p:nvCxnSpPr>
          <p:cNvPr id="4" name="Straight Connector 3">
            <a:extLst>
              <a:ext uri="{FF2B5EF4-FFF2-40B4-BE49-F238E27FC236}">
                <a16:creationId xmlns:a16="http://schemas.microsoft.com/office/drawing/2014/main" id="{235D12D7-BB2B-6157-6C34-74131CD6FFF1}"/>
              </a:ext>
            </a:extLst>
          </p:cNvPr>
          <p:cNvCxnSpPr>
            <a:cxnSpLocks/>
          </p:cNvCxnSpPr>
          <p:nvPr/>
        </p:nvCxnSpPr>
        <p:spPr>
          <a:xfrm>
            <a:off x="6185488" y="1549089"/>
            <a:ext cx="0" cy="4377728"/>
          </a:xfrm>
          <a:prstGeom prst="line">
            <a:avLst/>
          </a:prstGeom>
          <a:ln w="19050">
            <a:solidFill>
              <a:srgbClr val="E6E7E5">
                <a:alpha val="80000"/>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A11EB5A-8FEB-41BD-66B6-64AC02A73A8D}"/>
              </a:ext>
            </a:extLst>
          </p:cNvPr>
          <p:cNvSpPr txBox="1"/>
          <p:nvPr/>
        </p:nvSpPr>
        <p:spPr>
          <a:xfrm>
            <a:off x="6417053" y="3401026"/>
            <a:ext cx="4397110" cy="877163"/>
          </a:xfrm>
          <a:prstGeom prst="rect">
            <a:avLst/>
          </a:prstGeom>
          <a:noFill/>
        </p:spPr>
        <p:txBody>
          <a:bodyPr wrap="square" rtlCol="0">
            <a:spAutoFit/>
          </a:bodyPr>
          <a:lstStyle/>
          <a:p>
            <a:r>
              <a:rPr lang="en-US" sz="1700" dirty="0">
                <a:solidFill>
                  <a:schemeClr val="bg2">
                    <a:lumMod val="50000"/>
                  </a:schemeClr>
                </a:solidFill>
                <a:latin typeface="Source Sans Pro" panose="020B0503030403020204" pitchFamily="34" charset="0"/>
                <a:ea typeface="Source Sans Pro" panose="020B0503030403020204" pitchFamily="34" charset="0"/>
              </a:rPr>
              <a:t>Homes closer to parks and open spaces have </a:t>
            </a:r>
            <a:r>
              <a:rPr lang="en-US" sz="1700" b="1" dirty="0">
                <a:solidFill>
                  <a:schemeClr val="bg2">
                    <a:lumMod val="50000"/>
                  </a:schemeClr>
                </a:solidFill>
                <a:latin typeface="Source Sans Pro" panose="020B0503030403020204" pitchFamily="34" charset="0"/>
                <a:ea typeface="Source Sans Pro" panose="020B0503030403020204" pitchFamily="34" charset="0"/>
              </a:rPr>
              <a:t>higher property values </a:t>
            </a:r>
            <a:r>
              <a:rPr lang="en-US" sz="1700" dirty="0">
                <a:solidFill>
                  <a:schemeClr val="bg2">
                    <a:lumMod val="50000"/>
                  </a:schemeClr>
                </a:solidFill>
                <a:latin typeface="Source Sans Pro" panose="020B0503030403020204" pitchFamily="34" charset="0"/>
                <a:ea typeface="Source Sans Pro" panose="020B0503030403020204" pitchFamily="34" charset="0"/>
              </a:rPr>
              <a:t>than </a:t>
            </a:r>
            <a:br>
              <a:rPr lang="en-US" sz="1700" dirty="0">
                <a:solidFill>
                  <a:schemeClr val="bg2">
                    <a:lumMod val="50000"/>
                  </a:schemeClr>
                </a:solidFill>
                <a:latin typeface="Source Sans Pro" panose="020B0503030403020204" pitchFamily="34" charset="0"/>
                <a:ea typeface="Source Sans Pro" panose="020B0503030403020204" pitchFamily="34" charset="0"/>
              </a:rPr>
            </a:br>
            <a:r>
              <a:rPr lang="en-US" sz="1700" dirty="0">
                <a:solidFill>
                  <a:schemeClr val="bg2">
                    <a:lumMod val="50000"/>
                  </a:schemeClr>
                </a:solidFill>
                <a:latin typeface="Source Sans Pro" panose="020B0503030403020204" pitchFamily="34" charset="0"/>
                <a:ea typeface="Source Sans Pro" panose="020B0503030403020204" pitchFamily="34" charset="0"/>
              </a:rPr>
              <a:t>those further away.</a:t>
            </a:r>
          </a:p>
        </p:txBody>
      </p:sp>
      <p:grpSp>
        <p:nvGrpSpPr>
          <p:cNvPr id="145" name="Group 144">
            <a:extLst>
              <a:ext uri="{FF2B5EF4-FFF2-40B4-BE49-F238E27FC236}">
                <a16:creationId xmlns:a16="http://schemas.microsoft.com/office/drawing/2014/main" id="{DE5B282F-9045-69C1-43FF-119BBE02D3DB}"/>
              </a:ext>
            </a:extLst>
          </p:cNvPr>
          <p:cNvGrpSpPr/>
          <p:nvPr/>
        </p:nvGrpSpPr>
        <p:grpSpPr>
          <a:xfrm>
            <a:off x="6537252" y="3948382"/>
            <a:ext cx="4987280" cy="2019383"/>
            <a:chOff x="6537252" y="3948382"/>
            <a:chExt cx="4987280" cy="2019383"/>
          </a:xfrm>
        </p:grpSpPr>
        <p:pic>
          <p:nvPicPr>
            <p:cNvPr id="36" name="Graphic 35" descr="Park scene outline">
              <a:extLst>
                <a:ext uri="{FF2B5EF4-FFF2-40B4-BE49-F238E27FC236}">
                  <a16:creationId xmlns:a16="http://schemas.microsoft.com/office/drawing/2014/main" id="{BBDF66D1-C899-5A9A-2E60-DA67839D34E7}"/>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22985"/>
            <a:stretch/>
          </p:blipFill>
          <p:spPr>
            <a:xfrm flipH="1">
              <a:off x="9635014" y="4860074"/>
              <a:ext cx="704225" cy="914400"/>
            </a:xfrm>
            <a:prstGeom prst="rect">
              <a:avLst/>
            </a:prstGeom>
          </p:spPr>
        </p:pic>
        <p:grpSp>
          <p:nvGrpSpPr>
            <p:cNvPr id="27" name="Group 26">
              <a:extLst>
                <a:ext uri="{FF2B5EF4-FFF2-40B4-BE49-F238E27FC236}">
                  <a16:creationId xmlns:a16="http://schemas.microsoft.com/office/drawing/2014/main" id="{A0D8D48D-07C4-1564-68DA-9D1357098B0E}"/>
                </a:ext>
              </a:extLst>
            </p:cNvPr>
            <p:cNvGrpSpPr/>
            <p:nvPr/>
          </p:nvGrpSpPr>
          <p:grpSpPr>
            <a:xfrm>
              <a:off x="6537252" y="3948382"/>
              <a:ext cx="4987280" cy="2019383"/>
              <a:chOff x="6537252" y="3809482"/>
              <a:chExt cx="4987280" cy="2019383"/>
            </a:xfrm>
          </p:grpSpPr>
          <p:sp>
            <p:nvSpPr>
              <p:cNvPr id="17" name="TextBox 16">
                <a:extLst>
                  <a:ext uri="{FF2B5EF4-FFF2-40B4-BE49-F238E27FC236}">
                    <a16:creationId xmlns:a16="http://schemas.microsoft.com/office/drawing/2014/main" id="{F2BB83B7-8FE0-E359-88ED-8156891DF2DF}"/>
                  </a:ext>
                </a:extLst>
              </p:cNvPr>
              <p:cNvSpPr txBox="1"/>
              <p:nvPr/>
            </p:nvSpPr>
            <p:spPr>
              <a:xfrm>
                <a:off x="6722034" y="5567255"/>
                <a:ext cx="1205037" cy="261610"/>
              </a:xfrm>
              <a:prstGeom prst="rect">
                <a:avLst/>
              </a:prstGeom>
              <a:noFill/>
            </p:spPr>
            <p:txBody>
              <a:bodyPr wrap="square" rtlCol="0">
                <a:spAutoFit/>
              </a:bodyPr>
              <a:lstStyle/>
              <a:p>
                <a:r>
                  <a:rPr lang="en-US" sz="1100" dirty="0">
                    <a:solidFill>
                      <a:schemeClr val="bg1">
                        <a:lumMod val="50000"/>
                      </a:schemeClr>
                    </a:solidFill>
                    <a:latin typeface="Arial Nova Cond" panose="020B0506020202020204" pitchFamily="34" charset="0"/>
                  </a:rPr>
                  <a:t>Philadelphia, PA</a:t>
                </a:r>
              </a:p>
            </p:txBody>
          </p:sp>
          <p:sp>
            <p:nvSpPr>
              <p:cNvPr id="18" name="TextBox 17">
                <a:extLst>
                  <a:ext uri="{FF2B5EF4-FFF2-40B4-BE49-F238E27FC236}">
                    <a16:creationId xmlns:a16="http://schemas.microsoft.com/office/drawing/2014/main" id="{0CEFFD9E-08E5-5224-4CBA-7825A9F6B259}"/>
                  </a:ext>
                </a:extLst>
              </p:cNvPr>
              <p:cNvSpPr txBox="1"/>
              <p:nvPr/>
            </p:nvSpPr>
            <p:spPr>
              <a:xfrm>
                <a:off x="8300715" y="5567255"/>
                <a:ext cx="914396" cy="261610"/>
              </a:xfrm>
              <a:prstGeom prst="rect">
                <a:avLst/>
              </a:prstGeom>
              <a:noFill/>
            </p:spPr>
            <p:txBody>
              <a:bodyPr wrap="square" rtlCol="0">
                <a:spAutoFit/>
              </a:bodyPr>
              <a:lstStyle/>
              <a:p>
                <a:r>
                  <a:rPr lang="en-US" sz="1100" dirty="0">
                    <a:solidFill>
                      <a:schemeClr val="bg1">
                        <a:lumMod val="50000"/>
                      </a:schemeClr>
                    </a:solidFill>
                    <a:latin typeface="Arial Nova Cond" panose="020B0506020202020204" pitchFamily="34" charset="0"/>
                  </a:rPr>
                  <a:t>Elizabeth, NJ</a:t>
                </a:r>
              </a:p>
            </p:txBody>
          </p:sp>
          <p:sp>
            <p:nvSpPr>
              <p:cNvPr id="19" name="TextBox 18">
                <a:extLst>
                  <a:ext uri="{FF2B5EF4-FFF2-40B4-BE49-F238E27FC236}">
                    <a16:creationId xmlns:a16="http://schemas.microsoft.com/office/drawing/2014/main" id="{0E02A0AF-5619-6B86-C961-1A22EA809A2E}"/>
                  </a:ext>
                </a:extLst>
              </p:cNvPr>
              <p:cNvSpPr txBox="1"/>
              <p:nvPr/>
            </p:nvSpPr>
            <p:spPr>
              <a:xfrm>
                <a:off x="10390317" y="5567255"/>
                <a:ext cx="914396" cy="261610"/>
              </a:xfrm>
              <a:prstGeom prst="rect">
                <a:avLst/>
              </a:prstGeom>
              <a:noFill/>
            </p:spPr>
            <p:txBody>
              <a:bodyPr wrap="square" rtlCol="0">
                <a:spAutoFit/>
              </a:bodyPr>
              <a:lstStyle/>
              <a:p>
                <a:r>
                  <a:rPr lang="en-US" sz="1100" dirty="0">
                    <a:solidFill>
                      <a:schemeClr val="bg1">
                        <a:lumMod val="50000"/>
                      </a:schemeClr>
                    </a:solidFill>
                    <a:latin typeface="Arial Nova Cond" panose="020B0506020202020204" pitchFamily="34" charset="0"/>
                  </a:rPr>
                  <a:t>Oakland, CA</a:t>
                </a:r>
              </a:p>
            </p:txBody>
          </p:sp>
          <p:grpSp>
            <p:nvGrpSpPr>
              <p:cNvPr id="25" name="Group 24">
                <a:extLst>
                  <a:ext uri="{FF2B5EF4-FFF2-40B4-BE49-F238E27FC236}">
                    <a16:creationId xmlns:a16="http://schemas.microsoft.com/office/drawing/2014/main" id="{BD5F9537-F68E-3845-7ABB-DD1A8063AB01}"/>
                  </a:ext>
                </a:extLst>
              </p:cNvPr>
              <p:cNvGrpSpPr/>
              <p:nvPr/>
            </p:nvGrpSpPr>
            <p:grpSpPr>
              <a:xfrm>
                <a:off x="6537252" y="4170816"/>
                <a:ext cx="4987280" cy="1446045"/>
                <a:chOff x="7815563" y="4519581"/>
                <a:chExt cx="3784422" cy="1097280"/>
              </a:xfrm>
            </p:grpSpPr>
            <p:pic>
              <p:nvPicPr>
                <p:cNvPr id="8" name="Graphic 7" descr="Deciduous tree outline">
                  <a:extLst>
                    <a:ext uri="{FF2B5EF4-FFF2-40B4-BE49-F238E27FC236}">
                      <a16:creationId xmlns:a16="http://schemas.microsoft.com/office/drawing/2014/main" id="{A31E07BF-77BB-E47F-8CB0-8E1D2A58B2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22933" y="4687471"/>
                  <a:ext cx="914400" cy="914400"/>
                </a:xfrm>
                <a:prstGeom prst="rect">
                  <a:avLst/>
                </a:prstGeom>
              </p:spPr>
            </p:pic>
            <p:pic>
              <p:nvPicPr>
                <p:cNvPr id="10" name="Graphic 9" descr="Deciduous tree outline">
                  <a:extLst>
                    <a:ext uri="{FF2B5EF4-FFF2-40B4-BE49-F238E27FC236}">
                      <a16:creationId xmlns:a16="http://schemas.microsoft.com/office/drawing/2014/main" id="{3C0C7383-B4E7-290E-4BED-8D5FC06F614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02705" y="4519581"/>
                  <a:ext cx="1097280" cy="1097280"/>
                </a:xfrm>
                <a:prstGeom prst="rect">
                  <a:avLst/>
                </a:prstGeom>
              </p:spPr>
            </p:pic>
            <p:pic>
              <p:nvPicPr>
                <p:cNvPr id="11" name="Graphic 10" descr="Deciduous tree outline">
                  <a:extLst>
                    <a:ext uri="{FF2B5EF4-FFF2-40B4-BE49-F238E27FC236}">
                      <a16:creationId xmlns:a16="http://schemas.microsoft.com/office/drawing/2014/main" id="{DB43D1DE-FCA3-0FDE-8162-50FAA10D84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53679" y="4946801"/>
                  <a:ext cx="640080" cy="640080"/>
                </a:xfrm>
                <a:prstGeom prst="rect">
                  <a:avLst/>
                </a:prstGeom>
              </p:spPr>
            </p:pic>
            <p:cxnSp>
              <p:nvCxnSpPr>
                <p:cNvPr id="13" name="Straight Connector 12">
                  <a:extLst>
                    <a:ext uri="{FF2B5EF4-FFF2-40B4-BE49-F238E27FC236}">
                      <a16:creationId xmlns:a16="http://schemas.microsoft.com/office/drawing/2014/main" id="{1733F781-6258-09A7-1053-EA3BF88E59C7}"/>
                    </a:ext>
                  </a:extLst>
                </p:cNvPr>
                <p:cNvCxnSpPr>
                  <a:cxnSpLocks/>
                </p:cNvCxnSpPr>
                <p:nvPr/>
              </p:nvCxnSpPr>
              <p:spPr>
                <a:xfrm>
                  <a:off x="7815563" y="5543473"/>
                  <a:ext cx="3719511" cy="0"/>
                </a:xfrm>
                <a:prstGeom prst="line">
                  <a:avLst/>
                </a:prstGeom>
                <a:ln w="38100">
                  <a:solidFill>
                    <a:srgbClr val="E2615C"/>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BB9D6715-F687-891C-5F2A-46055DAF699E}"/>
                  </a:ext>
                </a:extLst>
              </p:cNvPr>
              <p:cNvSpPr txBox="1"/>
              <p:nvPr/>
            </p:nvSpPr>
            <p:spPr>
              <a:xfrm>
                <a:off x="6713410" y="4368972"/>
                <a:ext cx="1027548" cy="369332"/>
              </a:xfrm>
              <a:prstGeom prst="rect">
                <a:avLst/>
              </a:prstGeom>
              <a:noFill/>
            </p:spPr>
            <p:txBody>
              <a:bodyPr wrap="square" rtlCol="0">
                <a:spAutoFit/>
              </a:bodyPr>
              <a:lstStyle/>
              <a:p>
                <a:pPr algn="r"/>
                <a:r>
                  <a:rPr lang="en-US" b="1" dirty="0">
                    <a:solidFill>
                      <a:srgbClr val="EA1A00"/>
                    </a:solidFill>
                    <a:latin typeface="Source Sans Pro" panose="020B0503030403020204" pitchFamily="34" charset="0"/>
                    <a:ea typeface="Source Sans Pro" panose="020B0503030403020204" pitchFamily="34" charset="0"/>
                  </a:rPr>
                  <a:t>+33%</a:t>
                </a:r>
              </a:p>
            </p:txBody>
          </p:sp>
          <p:sp>
            <p:nvSpPr>
              <p:cNvPr id="23" name="TextBox 22">
                <a:extLst>
                  <a:ext uri="{FF2B5EF4-FFF2-40B4-BE49-F238E27FC236}">
                    <a16:creationId xmlns:a16="http://schemas.microsoft.com/office/drawing/2014/main" id="{451F009B-76C3-DF87-87C2-5127D07ABFD2}"/>
                  </a:ext>
                </a:extLst>
              </p:cNvPr>
              <p:cNvSpPr txBox="1"/>
              <p:nvPr/>
            </p:nvSpPr>
            <p:spPr>
              <a:xfrm>
                <a:off x="8335181" y="4028362"/>
                <a:ext cx="1027548" cy="369332"/>
              </a:xfrm>
              <a:prstGeom prst="rect">
                <a:avLst/>
              </a:prstGeom>
              <a:noFill/>
            </p:spPr>
            <p:txBody>
              <a:bodyPr wrap="square" rtlCol="0">
                <a:spAutoFit/>
              </a:bodyPr>
              <a:lstStyle/>
              <a:p>
                <a:pPr algn="r"/>
                <a:r>
                  <a:rPr lang="en-US" b="1" dirty="0">
                    <a:solidFill>
                      <a:srgbClr val="EA1A00"/>
                    </a:solidFill>
                    <a:latin typeface="Source Sans Pro" panose="020B0503030403020204" pitchFamily="34" charset="0"/>
                    <a:ea typeface="Source Sans Pro" panose="020B0503030403020204" pitchFamily="34" charset="0"/>
                  </a:rPr>
                  <a:t>+64%</a:t>
                </a:r>
              </a:p>
            </p:txBody>
          </p:sp>
          <p:sp>
            <p:nvSpPr>
              <p:cNvPr id="24" name="TextBox 23">
                <a:extLst>
                  <a:ext uri="{FF2B5EF4-FFF2-40B4-BE49-F238E27FC236}">
                    <a16:creationId xmlns:a16="http://schemas.microsoft.com/office/drawing/2014/main" id="{A8FE6441-88A9-6F28-4FC6-43580F5BF5F2}"/>
                  </a:ext>
                </a:extLst>
              </p:cNvPr>
              <p:cNvSpPr txBox="1"/>
              <p:nvPr/>
            </p:nvSpPr>
            <p:spPr>
              <a:xfrm>
                <a:off x="10279320" y="3809482"/>
                <a:ext cx="1164293" cy="369332"/>
              </a:xfrm>
              <a:prstGeom prst="rect">
                <a:avLst/>
              </a:prstGeom>
              <a:noFill/>
            </p:spPr>
            <p:txBody>
              <a:bodyPr wrap="square" rtlCol="0">
                <a:spAutoFit/>
              </a:bodyPr>
              <a:lstStyle/>
              <a:p>
                <a:pPr algn="r"/>
                <a:r>
                  <a:rPr lang="en-US" b="1" dirty="0">
                    <a:solidFill>
                      <a:srgbClr val="EA1A00"/>
                    </a:solidFill>
                    <a:latin typeface="Source Sans Pro" panose="020B0503030403020204" pitchFamily="34" charset="0"/>
                    <a:ea typeface="Source Sans Pro" panose="020B0503030403020204" pitchFamily="34" charset="0"/>
                  </a:rPr>
                  <a:t>+145%</a:t>
                </a:r>
              </a:p>
            </p:txBody>
          </p:sp>
        </p:grpSp>
      </p:grpSp>
      <p:sp>
        <p:nvSpPr>
          <p:cNvPr id="55" name="Google Shape;176;p50">
            <a:extLst>
              <a:ext uri="{FF2B5EF4-FFF2-40B4-BE49-F238E27FC236}">
                <a16:creationId xmlns:a16="http://schemas.microsoft.com/office/drawing/2014/main" id="{B62B5742-CABC-323A-E0DD-CE2FEE06D2F7}"/>
              </a:ext>
            </a:extLst>
          </p:cNvPr>
          <p:cNvSpPr txBox="1"/>
          <p:nvPr/>
        </p:nvSpPr>
        <p:spPr>
          <a:xfrm>
            <a:off x="968568" y="6008102"/>
            <a:ext cx="6910061" cy="200029"/>
          </a:xfrm>
          <a:prstGeom prst="rect">
            <a:avLst/>
          </a:prstGeom>
          <a:noFill/>
          <a:ln>
            <a:noFill/>
          </a:ln>
        </p:spPr>
        <p:txBody>
          <a:bodyPr spcFirstLastPara="1" wrap="square" lIns="0" tIns="30467" rIns="0" bIns="30467" anchor="t" anchorCtr="0">
            <a:spAutoFit/>
          </a:bodyPr>
          <a:lstStyle/>
          <a:p>
            <a:r>
              <a:rPr lang="en-AR" sz="900" dirty="0">
                <a:solidFill>
                  <a:srgbClr val="737373"/>
                </a:solidFill>
                <a:latin typeface="Arial Nova Light" panose="020B0304020202020204" pitchFamily="34" charset="0"/>
                <a:ea typeface="Arial"/>
                <a:cs typeface="Arial"/>
                <a:sym typeface="Arial"/>
              </a:rPr>
              <a:t>Source</a:t>
            </a:r>
            <a:r>
              <a:rPr lang="en-US" sz="900" dirty="0">
                <a:solidFill>
                  <a:srgbClr val="737373"/>
                </a:solidFill>
                <a:latin typeface="Arial Nova Light" panose="020B0304020202020204" pitchFamily="34" charset="0"/>
                <a:ea typeface="Arial"/>
                <a:cs typeface="Arial"/>
                <a:sym typeface="Arial"/>
              </a:rPr>
              <a:t>s</a:t>
            </a:r>
            <a:r>
              <a:rPr lang="en-AR" sz="900" b="1" dirty="0">
                <a:solidFill>
                  <a:srgbClr val="737373"/>
                </a:solidFill>
                <a:latin typeface="Arial Nova Light" panose="020B0304020202020204" pitchFamily="34" charset="0"/>
                <a:ea typeface="Arial"/>
                <a:cs typeface="Arial"/>
                <a:sym typeface="Arial"/>
              </a:rPr>
              <a:t>:</a:t>
            </a:r>
            <a:r>
              <a:rPr lang="en-US" sz="900" b="1" dirty="0">
                <a:solidFill>
                  <a:srgbClr val="737373"/>
                </a:solidFill>
                <a:latin typeface="Arial Nova Light" panose="020B0304020202020204" pitchFamily="34" charset="0"/>
                <a:ea typeface="Arial"/>
                <a:cs typeface="Arial"/>
                <a:sym typeface="Arial"/>
              </a:rPr>
              <a:t> </a:t>
            </a:r>
            <a:r>
              <a:rPr lang="en-US" sz="900" dirty="0">
                <a:solidFill>
                  <a:srgbClr val="737373"/>
                </a:solidFill>
                <a:latin typeface="Arial Nova Light" panose="020B0304020202020204" pitchFamily="34" charset="0"/>
                <a:ea typeface="Arial"/>
                <a:cs typeface="Arial"/>
                <a:sym typeface="Arial"/>
              </a:rPr>
              <a:t>; Longevity Economy</a:t>
            </a:r>
            <a:r>
              <a:rPr lang="en-US" sz="900" baseline="30000" dirty="0">
                <a:solidFill>
                  <a:srgbClr val="737373"/>
                </a:solidFill>
                <a:latin typeface="Arial Nova Light" panose="020B0304020202020204" pitchFamily="34" charset="0"/>
                <a:ea typeface="Arial"/>
                <a:cs typeface="Arial"/>
                <a:sym typeface="Arial"/>
              </a:rPr>
              <a:t>®</a:t>
            </a:r>
            <a:r>
              <a:rPr lang="en-US" sz="900" dirty="0">
                <a:solidFill>
                  <a:srgbClr val="737373"/>
                </a:solidFill>
                <a:latin typeface="Arial Nova Light" panose="020B0304020202020204" pitchFamily="34" charset="0"/>
                <a:ea typeface="Arial"/>
                <a:cs typeface="Arial"/>
                <a:sym typeface="Arial"/>
              </a:rPr>
              <a:t> Outlook | AARP 2023 Tech Trends and Adults 50+</a:t>
            </a:r>
            <a:r>
              <a:rPr lang="en-US" sz="900" dirty="0">
                <a:latin typeface="Arial Nova Light" panose="020B0304020202020204" pitchFamily="34" charset="0"/>
                <a:sym typeface="Arial"/>
              </a:rPr>
              <a:t>; </a:t>
            </a:r>
            <a:r>
              <a:rPr lang="en-US" sz="900" dirty="0">
                <a:solidFill>
                  <a:srgbClr val="737373"/>
                </a:solidFill>
                <a:latin typeface="Arial Nova Light" panose="020B0304020202020204" pitchFamily="34" charset="0"/>
                <a:ea typeface="Arial"/>
                <a:cs typeface="Arial"/>
                <a:sym typeface="Arial"/>
              </a:rPr>
              <a:t>The Livability</a:t>
            </a:r>
            <a:r>
              <a:rPr lang="en-AR" sz="900" dirty="0">
                <a:solidFill>
                  <a:srgbClr val="737373"/>
                </a:solidFill>
                <a:latin typeface="Arial Nova Light" panose="020B0304020202020204" pitchFamily="34" charset="0"/>
                <a:ea typeface="Arial"/>
                <a:cs typeface="Arial"/>
                <a:sym typeface="Arial"/>
              </a:rPr>
              <a:t> Economy AARP 20</a:t>
            </a:r>
            <a:r>
              <a:rPr lang="en-US" sz="900" dirty="0">
                <a:solidFill>
                  <a:srgbClr val="737373"/>
                </a:solidFill>
                <a:latin typeface="Arial Nova Light" panose="020B0304020202020204" pitchFamily="34" charset="0"/>
                <a:ea typeface="Arial"/>
                <a:cs typeface="Arial"/>
                <a:sym typeface="Arial"/>
              </a:rPr>
              <a:t>15</a:t>
            </a:r>
            <a:endParaRPr sz="1400" dirty="0">
              <a:latin typeface="Arial Nova Light" panose="020B0304020202020204" pitchFamily="34" charset="0"/>
            </a:endParaRPr>
          </a:p>
        </p:txBody>
      </p:sp>
      <p:sp>
        <p:nvSpPr>
          <p:cNvPr id="44" name="TextBox 43">
            <a:extLst>
              <a:ext uri="{FF2B5EF4-FFF2-40B4-BE49-F238E27FC236}">
                <a16:creationId xmlns:a16="http://schemas.microsoft.com/office/drawing/2014/main" id="{B403B24E-485E-A7B0-ABFD-75BED40F3963}"/>
              </a:ext>
            </a:extLst>
          </p:cNvPr>
          <p:cNvSpPr txBox="1"/>
          <p:nvPr/>
        </p:nvSpPr>
        <p:spPr>
          <a:xfrm>
            <a:off x="897227" y="4165887"/>
            <a:ext cx="2291507" cy="940514"/>
          </a:xfrm>
          <a:prstGeom prst="rect">
            <a:avLst/>
          </a:prstGeom>
          <a:noFill/>
        </p:spPr>
        <p:txBody>
          <a:bodyPr wrap="square" rtlCol="0">
            <a:spAutoFit/>
          </a:bodyPr>
          <a:lstStyle/>
          <a:p>
            <a:pPr>
              <a:lnSpc>
                <a:spcPct val="110000"/>
              </a:lnSpc>
            </a:pPr>
            <a:r>
              <a:rPr lang="en-US" sz="1700" dirty="0">
                <a:solidFill>
                  <a:schemeClr val="bg2">
                    <a:lumMod val="50000"/>
                  </a:schemeClr>
                </a:solidFill>
                <a:latin typeface="Source Sans Pro" panose="020B0503030403020204" pitchFamily="34" charset="0"/>
                <a:ea typeface="Source Sans Pro" panose="020B0503030403020204" pitchFamily="34" charset="0"/>
              </a:rPr>
              <a:t>Compact communities can </a:t>
            </a:r>
            <a:r>
              <a:rPr lang="en-US" sz="1700" b="1" dirty="0">
                <a:solidFill>
                  <a:schemeClr val="bg2">
                    <a:lumMod val="50000"/>
                  </a:schemeClr>
                </a:solidFill>
                <a:latin typeface="Source Sans Pro" panose="020B0503030403020204" pitchFamily="34" charset="0"/>
                <a:ea typeface="Source Sans Pro" panose="020B0503030403020204" pitchFamily="34" charset="0"/>
              </a:rPr>
              <a:t>increase property values</a:t>
            </a:r>
            <a:r>
              <a:rPr lang="en-US" sz="1700" dirty="0">
                <a:solidFill>
                  <a:schemeClr val="bg2">
                    <a:lumMod val="50000"/>
                  </a:schemeClr>
                </a:solidFill>
                <a:latin typeface="Source Sans Pro" panose="020B0503030403020204" pitchFamily="34" charset="0"/>
                <a:ea typeface="Source Sans Pro" panose="020B0503030403020204" pitchFamily="34" charset="0"/>
              </a:rPr>
              <a:t> by more than</a:t>
            </a:r>
          </a:p>
        </p:txBody>
      </p:sp>
      <p:sp>
        <p:nvSpPr>
          <p:cNvPr id="51" name="TextBox 50">
            <a:extLst>
              <a:ext uri="{FF2B5EF4-FFF2-40B4-BE49-F238E27FC236}">
                <a16:creationId xmlns:a16="http://schemas.microsoft.com/office/drawing/2014/main" id="{3B8DD653-FCE9-023A-1391-C5DD14715D6A}"/>
              </a:ext>
            </a:extLst>
          </p:cNvPr>
          <p:cNvSpPr txBox="1"/>
          <p:nvPr/>
        </p:nvSpPr>
        <p:spPr>
          <a:xfrm>
            <a:off x="4550777" y="4166657"/>
            <a:ext cx="1861524" cy="938975"/>
          </a:xfrm>
          <a:prstGeom prst="rect">
            <a:avLst/>
          </a:prstGeom>
          <a:noFill/>
        </p:spPr>
        <p:txBody>
          <a:bodyPr wrap="square">
            <a:spAutoFit/>
          </a:bodyPr>
          <a:lstStyle/>
          <a:p>
            <a:pPr>
              <a:lnSpc>
                <a:spcPct val="110000"/>
              </a:lnSpc>
            </a:pPr>
            <a:r>
              <a:rPr lang="en-US" sz="1700" dirty="0">
                <a:solidFill>
                  <a:schemeClr val="bg2">
                    <a:lumMod val="50000"/>
                  </a:schemeClr>
                </a:solidFill>
                <a:latin typeface="Source Sans Pro" panose="020B0503030403020204" pitchFamily="34" charset="0"/>
                <a:ea typeface="Source Sans Pro" panose="020B0503030403020204" pitchFamily="34" charset="0"/>
              </a:rPr>
              <a:t>for office, residential, </a:t>
            </a:r>
            <a:br>
              <a:rPr lang="en-US" sz="1700" dirty="0">
                <a:solidFill>
                  <a:schemeClr val="bg2">
                    <a:lumMod val="50000"/>
                  </a:schemeClr>
                </a:solidFill>
                <a:latin typeface="Source Sans Pro" panose="020B0503030403020204" pitchFamily="34" charset="0"/>
                <a:ea typeface="Source Sans Pro" panose="020B0503030403020204" pitchFamily="34" charset="0"/>
              </a:rPr>
            </a:br>
            <a:r>
              <a:rPr lang="en-US" sz="1700" dirty="0">
                <a:solidFill>
                  <a:schemeClr val="bg2">
                    <a:lumMod val="50000"/>
                  </a:schemeClr>
                </a:solidFill>
                <a:latin typeface="Source Sans Pro" panose="020B0503030403020204" pitchFamily="34" charset="0"/>
                <a:ea typeface="Source Sans Pro" panose="020B0503030403020204" pitchFamily="34" charset="0"/>
              </a:rPr>
              <a:t>and retail use.</a:t>
            </a:r>
            <a:endParaRPr lang="en-US" sz="1700" dirty="0"/>
          </a:p>
        </p:txBody>
      </p:sp>
      <p:sp>
        <p:nvSpPr>
          <p:cNvPr id="54" name="TextBox 53">
            <a:extLst>
              <a:ext uri="{FF2B5EF4-FFF2-40B4-BE49-F238E27FC236}">
                <a16:creationId xmlns:a16="http://schemas.microsoft.com/office/drawing/2014/main" id="{9ECF83D7-9F25-DB2A-7854-F4D928DDAC66}"/>
              </a:ext>
            </a:extLst>
          </p:cNvPr>
          <p:cNvSpPr txBox="1"/>
          <p:nvPr/>
        </p:nvSpPr>
        <p:spPr>
          <a:xfrm>
            <a:off x="3085874" y="4020025"/>
            <a:ext cx="1660189" cy="1107996"/>
          </a:xfrm>
          <a:prstGeom prst="rect">
            <a:avLst/>
          </a:prstGeom>
          <a:noFill/>
        </p:spPr>
        <p:txBody>
          <a:bodyPr wrap="square">
            <a:spAutoFit/>
          </a:bodyPr>
          <a:lstStyle/>
          <a:p>
            <a:r>
              <a:rPr lang="en-US" sz="6600" b="1" dirty="0">
                <a:solidFill>
                  <a:srgbClr val="F31200"/>
                </a:solidFill>
                <a:latin typeface="Source Sans Pro" panose="020B0503030403020204" pitchFamily="34" charset="0"/>
                <a:ea typeface="Source Sans Pro" panose="020B0503030403020204" pitchFamily="34" charset="0"/>
              </a:rPr>
              <a:t>15</a:t>
            </a:r>
            <a:r>
              <a:rPr lang="en-US" sz="4000" b="1" dirty="0">
                <a:solidFill>
                  <a:srgbClr val="F31200"/>
                </a:solidFill>
                <a:latin typeface="Source Sans Pro" panose="020B0503030403020204" pitchFamily="34" charset="0"/>
                <a:ea typeface="Source Sans Pro" panose="020B0503030403020204" pitchFamily="34" charset="0"/>
              </a:rPr>
              <a:t>%</a:t>
            </a:r>
            <a:endParaRPr lang="en-US" sz="5400" b="1" dirty="0">
              <a:solidFill>
                <a:srgbClr val="F31200"/>
              </a:solidFill>
              <a:latin typeface="Source Sans Pro" panose="020B0503030403020204" pitchFamily="34" charset="0"/>
              <a:ea typeface="Source Sans Pro" panose="020B0503030403020204" pitchFamily="34" charset="0"/>
            </a:endParaRPr>
          </a:p>
        </p:txBody>
      </p:sp>
      <p:cxnSp>
        <p:nvCxnSpPr>
          <p:cNvPr id="134" name="Straight Connector 133">
            <a:extLst>
              <a:ext uri="{FF2B5EF4-FFF2-40B4-BE49-F238E27FC236}">
                <a16:creationId xmlns:a16="http://schemas.microsoft.com/office/drawing/2014/main" id="{402244A3-0FFE-8B3A-5DA9-D1771BB146DE}"/>
              </a:ext>
            </a:extLst>
          </p:cNvPr>
          <p:cNvCxnSpPr>
            <a:cxnSpLocks/>
          </p:cNvCxnSpPr>
          <p:nvPr/>
        </p:nvCxnSpPr>
        <p:spPr>
          <a:xfrm flipH="1" flipV="1">
            <a:off x="968568" y="4018520"/>
            <a:ext cx="5011127" cy="28422"/>
          </a:xfrm>
          <a:prstGeom prst="line">
            <a:avLst/>
          </a:prstGeom>
          <a:ln w="19050">
            <a:solidFill>
              <a:srgbClr val="E6E7E5">
                <a:alpha val="80000"/>
              </a:srgbClr>
            </a:solidFill>
          </a:ln>
        </p:spPr>
        <p:style>
          <a:lnRef idx="1">
            <a:schemeClr val="accent1"/>
          </a:lnRef>
          <a:fillRef idx="0">
            <a:schemeClr val="accent1"/>
          </a:fillRef>
          <a:effectRef idx="0">
            <a:schemeClr val="accent1"/>
          </a:effectRef>
          <a:fontRef idx="minor">
            <a:schemeClr val="tx1"/>
          </a:fontRef>
        </p:style>
      </p:cxnSp>
      <p:sp>
        <p:nvSpPr>
          <p:cNvPr id="139" name="Google Shape;174;p50">
            <a:extLst>
              <a:ext uri="{FF2B5EF4-FFF2-40B4-BE49-F238E27FC236}">
                <a16:creationId xmlns:a16="http://schemas.microsoft.com/office/drawing/2014/main" id="{91FC445C-CD48-B7B2-9531-2E53B6871989}"/>
              </a:ext>
            </a:extLst>
          </p:cNvPr>
          <p:cNvSpPr txBox="1"/>
          <p:nvPr/>
        </p:nvSpPr>
        <p:spPr>
          <a:xfrm>
            <a:off x="968568" y="868391"/>
            <a:ext cx="3276269" cy="369306"/>
          </a:xfrm>
          <a:prstGeom prst="rect">
            <a:avLst/>
          </a:prstGeom>
          <a:noFill/>
          <a:ln>
            <a:noFill/>
          </a:ln>
        </p:spPr>
        <p:txBody>
          <a:bodyPr spcFirstLastPara="1" wrap="square" lIns="0" tIns="30467" rIns="0" bIns="30467" anchor="t" anchorCtr="0">
            <a:spAutoFit/>
          </a:bodyPr>
          <a:lstStyle/>
          <a:p>
            <a:r>
              <a:rPr lang="en-AR" sz="2000" b="1" dirty="0">
                <a:solidFill>
                  <a:srgbClr val="5C0033"/>
                </a:solidFill>
                <a:latin typeface="Arial"/>
                <a:ea typeface="Arial"/>
                <a:cs typeface="Arial"/>
                <a:sym typeface="Arial"/>
              </a:rPr>
              <a:t>Where the potential lies:</a:t>
            </a:r>
            <a:endParaRPr sz="2000" b="1" dirty="0">
              <a:solidFill>
                <a:srgbClr val="5C0033"/>
              </a:solidFill>
              <a:latin typeface="Arial"/>
              <a:ea typeface="Arial"/>
              <a:cs typeface="Arial"/>
              <a:sym typeface="Arial"/>
            </a:endParaRPr>
          </a:p>
        </p:txBody>
      </p:sp>
      <p:sp>
        <p:nvSpPr>
          <p:cNvPr id="3" name="TextBox 2">
            <a:extLst>
              <a:ext uri="{FF2B5EF4-FFF2-40B4-BE49-F238E27FC236}">
                <a16:creationId xmlns:a16="http://schemas.microsoft.com/office/drawing/2014/main" id="{D3116C7D-7311-5ED1-91B5-72DD3ABC41E8}"/>
              </a:ext>
            </a:extLst>
          </p:cNvPr>
          <p:cNvSpPr txBox="1"/>
          <p:nvPr/>
        </p:nvSpPr>
        <p:spPr>
          <a:xfrm>
            <a:off x="6444494" y="2412076"/>
            <a:ext cx="3045379" cy="615553"/>
          </a:xfrm>
          <a:prstGeom prst="rect">
            <a:avLst/>
          </a:prstGeom>
          <a:noFill/>
        </p:spPr>
        <p:txBody>
          <a:bodyPr wrap="square" rtlCol="0">
            <a:spAutoFit/>
          </a:bodyPr>
          <a:lstStyle/>
          <a:p>
            <a:r>
              <a:rPr lang="en-US" sz="1700" b="1" dirty="0">
                <a:solidFill>
                  <a:schemeClr val="bg2">
                    <a:lumMod val="50000"/>
                  </a:schemeClr>
                </a:solidFill>
                <a:latin typeface="Source Sans Pro" panose="020B0503030403020204" pitchFamily="34" charset="0"/>
                <a:ea typeface="Source Sans Pro" panose="020B0503030403020204" pitchFamily="34" charset="0"/>
              </a:rPr>
              <a:t>want neighborhoods with a mix of homes.</a:t>
            </a:r>
          </a:p>
        </p:txBody>
      </p:sp>
      <p:sp>
        <p:nvSpPr>
          <p:cNvPr id="2" name="TextBox 1">
            <a:extLst>
              <a:ext uri="{FF2B5EF4-FFF2-40B4-BE49-F238E27FC236}">
                <a16:creationId xmlns:a16="http://schemas.microsoft.com/office/drawing/2014/main" id="{9F66EB7C-E88E-B3BA-56E2-21F93EA180B3}"/>
              </a:ext>
            </a:extLst>
          </p:cNvPr>
          <p:cNvSpPr txBox="1"/>
          <p:nvPr/>
        </p:nvSpPr>
        <p:spPr>
          <a:xfrm>
            <a:off x="6408440" y="2054395"/>
            <a:ext cx="1478296" cy="353943"/>
          </a:xfrm>
          <a:prstGeom prst="rect">
            <a:avLst/>
          </a:prstGeom>
          <a:noFill/>
        </p:spPr>
        <p:txBody>
          <a:bodyPr wrap="square" rtlCol="0">
            <a:spAutoFit/>
          </a:bodyPr>
          <a:lstStyle/>
          <a:p>
            <a:r>
              <a:rPr lang="en-US" sz="1700" dirty="0">
                <a:solidFill>
                  <a:schemeClr val="bg2">
                    <a:lumMod val="50000"/>
                  </a:schemeClr>
                </a:solidFill>
                <a:latin typeface="Source Sans Pro" panose="020B0503030403020204" pitchFamily="34" charset="0"/>
                <a:ea typeface="Source Sans Pro" panose="020B0503030403020204" pitchFamily="34" charset="0"/>
              </a:rPr>
              <a:t>of millennials</a:t>
            </a:r>
          </a:p>
        </p:txBody>
      </p:sp>
      <p:sp>
        <p:nvSpPr>
          <p:cNvPr id="5" name="TextBox 4">
            <a:extLst>
              <a:ext uri="{FF2B5EF4-FFF2-40B4-BE49-F238E27FC236}">
                <a16:creationId xmlns:a16="http://schemas.microsoft.com/office/drawing/2014/main" id="{10205B32-9552-6FB3-51D7-9B1D15BA3734}"/>
              </a:ext>
            </a:extLst>
          </p:cNvPr>
          <p:cNvSpPr txBox="1"/>
          <p:nvPr/>
        </p:nvSpPr>
        <p:spPr>
          <a:xfrm>
            <a:off x="6408439" y="1288456"/>
            <a:ext cx="1612964" cy="1015663"/>
          </a:xfrm>
          <a:prstGeom prst="rect">
            <a:avLst/>
          </a:prstGeom>
          <a:noFill/>
        </p:spPr>
        <p:txBody>
          <a:bodyPr wrap="square">
            <a:spAutoFit/>
          </a:bodyPr>
          <a:lstStyle/>
          <a:p>
            <a:r>
              <a:rPr lang="en-US" sz="6000" b="1" dirty="0">
                <a:solidFill>
                  <a:srgbClr val="F31200"/>
                </a:solidFill>
                <a:latin typeface="Source Sans Pro" panose="020B0503030403020204" pitchFamily="34" charset="0"/>
                <a:ea typeface="Source Sans Pro" panose="020B0503030403020204" pitchFamily="34" charset="0"/>
              </a:rPr>
              <a:t>59</a:t>
            </a:r>
            <a:r>
              <a:rPr lang="en-US" sz="4000" b="1" dirty="0">
                <a:solidFill>
                  <a:srgbClr val="F31200"/>
                </a:solidFill>
                <a:latin typeface="Source Sans Pro" panose="020B0503030403020204" pitchFamily="34" charset="0"/>
                <a:ea typeface="Source Sans Pro" panose="020B0503030403020204" pitchFamily="34" charset="0"/>
              </a:rPr>
              <a:t>%</a:t>
            </a:r>
            <a:endParaRPr lang="en-US" sz="4400" b="1" dirty="0">
              <a:solidFill>
                <a:srgbClr val="F31200"/>
              </a:solidFill>
              <a:latin typeface="Source Sans Pro" panose="020B0503030403020204" pitchFamily="34" charset="0"/>
              <a:ea typeface="Source Sans Pro" panose="020B0503030403020204" pitchFamily="34" charset="0"/>
            </a:endParaRPr>
          </a:p>
        </p:txBody>
      </p:sp>
      <p:cxnSp>
        <p:nvCxnSpPr>
          <p:cNvPr id="21" name="Straight Connector 20">
            <a:extLst>
              <a:ext uri="{FF2B5EF4-FFF2-40B4-BE49-F238E27FC236}">
                <a16:creationId xmlns:a16="http://schemas.microsoft.com/office/drawing/2014/main" id="{25C5FA2A-6729-6B0D-B6E7-04A0C73A5B04}"/>
              </a:ext>
            </a:extLst>
          </p:cNvPr>
          <p:cNvCxnSpPr>
            <a:cxnSpLocks/>
          </p:cNvCxnSpPr>
          <p:nvPr/>
        </p:nvCxnSpPr>
        <p:spPr>
          <a:xfrm flipH="1">
            <a:off x="6391281" y="3183906"/>
            <a:ext cx="4990594" cy="0"/>
          </a:xfrm>
          <a:prstGeom prst="line">
            <a:avLst/>
          </a:prstGeom>
          <a:ln w="19050">
            <a:solidFill>
              <a:srgbClr val="E6E7E5">
                <a:alpha val="80000"/>
              </a:srgb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3450F42-F4A7-0534-1763-3ACB3E821B4B}"/>
              </a:ext>
            </a:extLst>
          </p:cNvPr>
          <p:cNvSpPr txBox="1"/>
          <p:nvPr/>
        </p:nvSpPr>
        <p:spPr>
          <a:xfrm>
            <a:off x="3361268" y="1803009"/>
            <a:ext cx="2452944" cy="1880771"/>
          </a:xfrm>
          <a:prstGeom prst="rect">
            <a:avLst/>
          </a:prstGeom>
          <a:noFill/>
        </p:spPr>
        <p:txBody>
          <a:bodyPr wrap="square" rtlCol="0">
            <a:spAutoFit/>
          </a:bodyPr>
          <a:lstStyle/>
          <a:p>
            <a:pPr>
              <a:lnSpc>
                <a:spcPct val="110000"/>
              </a:lnSpc>
              <a:spcAft>
                <a:spcPts val="600"/>
              </a:spcAft>
            </a:pPr>
            <a:r>
              <a:rPr lang="en-US" sz="1700" dirty="0">
                <a:solidFill>
                  <a:schemeClr val="bg2">
                    <a:lumMod val="50000"/>
                  </a:schemeClr>
                </a:solidFill>
                <a:latin typeface="Source Sans Pro" panose="020B0503030403020204" pitchFamily="34" charset="0"/>
                <a:ea typeface="Source Sans Pro" panose="020B0503030403020204" pitchFamily="34" charset="0"/>
              </a:rPr>
              <a:t>People 50-plus in the US generate </a:t>
            </a:r>
            <a:r>
              <a:rPr lang="en-US" sz="1700" b="1" dirty="0">
                <a:solidFill>
                  <a:schemeClr val="bg2">
                    <a:lumMod val="50000"/>
                  </a:schemeClr>
                </a:solidFill>
                <a:latin typeface="Source Sans Pro" panose="020B0503030403020204" pitchFamily="34" charset="0"/>
                <a:ea typeface="Source Sans Pro" panose="020B0503030403020204" pitchFamily="34" charset="0"/>
              </a:rPr>
              <a:t>$8.3 trillion</a:t>
            </a:r>
            <a:r>
              <a:rPr lang="en-US" sz="1700" dirty="0">
                <a:solidFill>
                  <a:schemeClr val="bg2">
                    <a:lumMod val="50000"/>
                  </a:schemeClr>
                </a:solidFill>
                <a:latin typeface="Source Sans Pro" panose="020B0503030403020204" pitchFamily="34" charset="0"/>
                <a:ea typeface="Source Sans Pro" panose="020B0503030403020204" pitchFamily="34" charset="0"/>
              </a:rPr>
              <a:t> in economic activity annually. </a:t>
            </a:r>
          </a:p>
          <a:p>
            <a:pPr>
              <a:lnSpc>
                <a:spcPct val="110000"/>
              </a:lnSpc>
            </a:pPr>
            <a:r>
              <a:rPr lang="en-US" sz="1700" b="1" dirty="0">
                <a:solidFill>
                  <a:schemeClr val="bg2">
                    <a:lumMod val="50000"/>
                  </a:schemeClr>
                </a:solidFill>
                <a:latin typeface="Source Sans Pro" panose="020B0503030403020204" pitchFamily="34" charset="0"/>
                <a:ea typeface="Source Sans Pro" panose="020B0503030403020204" pitchFamily="34" charset="0"/>
              </a:rPr>
              <a:t>That will grow to $28.2 trillion by 2050.</a:t>
            </a:r>
          </a:p>
        </p:txBody>
      </p:sp>
      <p:grpSp>
        <p:nvGrpSpPr>
          <p:cNvPr id="48" name="Group 47">
            <a:extLst>
              <a:ext uri="{FF2B5EF4-FFF2-40B4-BE49-F238E27FC236}">
                <a16:creationId xmlns:a16="http://schemas.microsoft.com/office/drawing/2014/main" id="{D21D4B30-C672-7963-86A2-9D8AF15B0B0D}"/>
              </a:ext>
            </a:extLst>
          </p:cNvPr>
          <p:cNvGrpSpPr/>
          <p:nvPr/>
        </p:nvGrpSpPr>
        <p:grpSpPr>
          <a:xfrm>
            <a:off x="1770790" y="1634238"/>
            <a:ext cx="1350560" cy="1350560"/>
            <a:chOff x="1678688" y="1686549"/>
            <a:chExt cx="1350560" cy="1350560"/>
          </a:xfrm>
        </p:grpSpPr>
        <p:sp>
          <p:nvSpPr>
            <p:cNvPr id="35" name="Oval 34">
              <a:extLst>
                <a:ext uri="{FF2B5EF4-FFF2-40B4-BE49-F238E27FC236}">
                  <a16:creationId xmlns:a16="http://schemas.microsoft.com/office/drawing/2014/main" id="{697E3205-F50C-5CB3-5F39-061887BB64E2}"/>
                </a:ext>
              </a:extLst>
            </p:cNvPr>
            <p:cNvSpPr/>
            <p:nvPr/>
          </p:nvSpPr>
          <p:spPr>
            <a:xfrm>
              <a:off x="1678688" y="1686549"/>
              <a:ext cx="1350560" cy="1350560"/>
            </a:xfrm>
            <a:prstGeom prst="ellipse">
              <a:avLst/>
            </a:prstGeom>
            <a:noFill/>
            <a:ln w="38100">
              <a:solidFill>
                <a:srgbClr val="E04A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2F9F3A75-E5AA-9B98-C1F5-6C68C471429A}"/>
                </a:ext>
              </a:extLst>
            </p:cNvPr>
            <p:cNvSpPr txBox="1"/>
            <p:nvPr/>
          </p:nvSpPr>
          <p:spPr>
            <a:xfrm>
              <a:off x="1775124" y="2023276"/>
              <a:ext cx="1157688" cy="677108"/>
            </a:xfrm>
            <a:prstGeom prst="rect">
              <a:avLst/>
            </a:prstGeom>
            <a:noFill/>
          </p:spPr>
          <p:txBody>
            <a:bodyPr wrap="none" rtlCol="0" anchor="ctr">
              <a:spAutoFit/>
            </a:bodyPr>
            <a:lstStyle/>
            <a:p>
              <a:pPr algn="ctr"/>
              <a:r>
                <a:rPr lang="en-US" sz="2400" b="1" dirty="0">
                  <a:solidFill>
                    <a:srgbClr val="E04A39"/>
                  </a:solidFill>
                  <a:latin typeface="Source Sans Pro" panose="020B0503030403020204" pitchFamily="34" charset="0"/>
                  <a:ea typeface="Source Sans Pro" panose="020B0503030403020204" pitchFamily="34" charset="0"/>
                </a:rPr>
                <a:t>$28.2 T</a:t>
              </a:r>
            </a:p>
            <a:p>
              <a:pPr algn="ctr"/>
              <a:r>
                <a:rPr lang="en-US" sz="1400" b="1" dirty="0">
                  <a:solidFill>
                    <a:srgbClr val="EA1A00"/>
                  </a:solidFill>
                  <a:latin typeface="Source Sans Pro" panose="020B0503030403020204" pitchFamily="34" charset="0"/>
                  <a:ea typeface="Source Sans Pro" panose="020B0503030403020204" pitchFamily="34" charset="0"/>
                </a:rPr>
                <a:t>2050</a:t>
              </a:r>
              <a:endParaRPr lang="en-US" sz="1200" b="1" dirty="0">
                <a:solidFill>
                  <a:srgbClr val="EA1A00"/>
                </a:solidFill>
                <a:latin typeface="Source Sans Pro" panose="020B0503030403020204" pitchFamily="34" charset="0"/>
                <a:ea typeface="Source Sans Pro" panose="020B0503030403020204" pitchFamily="34" charset="0"/>
              </a:endParaRPr>
            </a:p>
          </p:txBody>
        </p:sp>
      </p:grpSp>
      <p:grpSp>
        <p:nvGrpSpPr>
          <p:cNvPr id="46" name="Group 45">
            <a:extLst>
              <a:ext uri="{FF2B5EF4-FFF2-40B4-BE49-F238E27FC236}">
                <a16:creationId xmlns:a16="http://schemas.microsoft.com/office/drawing/2014/main" id="{E58340E9-E2B0-4DB6-0E81-5169A8DFAB8D}"/>
              </a:ext>
            </a:extLst>
          </p:cNvPr>
          <p:cNvGrpSpPr/>
          <p:nvPr/>
        </p:nvGrpSpPr>
        <p:grpSpPr>
          <a:xfrm>
            <a:off x="1127205" y="2701415"/>
            <a:ext cx="934277" cy="934277"/>
            <a:chOff x="1208783" y="2933887"/>
            <a:chExt cx="934277" cy="934277"/>
          </a:xfrm>
        </p:grpSpPr>
        <p:sp>
          <p:nvSpPr>
            <p:cNvPr id="37" name="Oval 36">
              <a:extLst>
                <a:ext uri="{FF2B5EF4-FFF2-40B4-BE49-F238E27FC236}">
                  <a16:creationId xmlns:a16="http://schemas.microsoft.com/office/drawing/2014/main" id="{EDEA0ACE-349F-1769-00FD-E868A7728985}"/>
                </a:ext>
              </a:extLst>
            </p:cNvPr>
            <p:cNvSpPr/>
            <p:nvPr/>
          </p:nvSpPr>
          <p:spPr>
            <a:xfrm>
              <a:off x="1208783" y="2933887"/>
              <a:ext cx="934277" cy="934277"/>
            </a:xfrm>
            <a:prstGeom prst="ellipse">
              <a:avLst/>
            </a:prstGeom>
            <a:noFill/>
            <a:ln w="38100">
              <a:solidFill>
                <a:srgbClr val="EB958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D87A9C7-AED8-4E09-4BA9-812435D58D10}"/>
                </a:ext>
              </a:extLst>
            </p:cNvPr>
            <p:cNvSpPr txBox="1"/>
            <p:nvPr/>
          </p:nvSpPr>
          <p:spPr>
            <a:xfrm>
              <a:off x="1279018" y="3131721"/>
              <a:ext cx="793807" cy="538609"/>
            </a:xfrm>
            <a:prstGeom prst="rect">
              <a:avLst/>
            </a:prstGeom>
            <a:noFill/>
          </p:spPr>
          <p:txBody>
            <a:bodyPr wrap="none" rtlCol="0" anchor="ctr">
              <a:spAutoFit/>
            </a:bodyPr>
            <a:lstStyle/>
            <a:p>
              <a:pPr algn="ctr"/>
              <a:r>
                <a:rPr lang="en-US" b="1" dirty="0">
                  <a:solidFill>
                    <a:srgbClr val="EB958E"/>
                  </a:solidFill>
                  <a:latin typeface="Source Sans Pro" panose="020B0503030403020204" pitchFamily="34" charset="0"/>
                  <a:ea typeface="Source Sans Pro" panose="020B0503030403020204" pitchFamily="34" charset="0"/>
                </a:rPr>
                <a:t>$8.3 T</a:t>
              </a:r>
            </a:p>
            <a:p>
              <a:pPr algn="ctr"/>
              <a:r>
                <a:rPr lang="en-US" sz="1100" b="1" dirty="0">
                  <a:solidFill>
                    <a:srgbClr val="EB958E"/>
                  </a:solidFill>
                  <a:latin typeface="Source Sans Pro" panose="020B0503030403020204" pitchFamily="34" charset="0"/>
                  <a:ea typeface="Source Sans Pro" panose="020B0503030403020204" pitchFamily="34" charset="0"/>
                </a:rPr>
                <a:t>2023</a:t>
              </a:r>
              <a:endParaRPr lang="en-US" sz="1050" b="1" dirty="0">
                <a:solidFill>
                  <a:srgbClr val="EB958E"/>
                </a:solidFill>
                <a:latin typeface="Source Sans Pro" panose="020B0503030403020204" pitchFamily="34" charset="0"/>
                <a:ea typeface="Source Sans Pro" panose="020B0503030403020204" pitchFamily="34" charset="0"/>
              </a:endParaRPr>
            </a:p>
          </p:txBody>
        </p:sp>
      </p:grpSp>
      <p:sp>
        <p:nvSpPr>
          <p:cNvPr id="6" name="TextBox 5">
            <a:extLst>
              <a:ext uri="{FF2B5EF4-FFF2-40B4-BE49-F238E27FC236}">
                <a16:creationId xmlns:a16="http://schemas.microsoft.com/office/drawing/2014/main" id="{8439338D-F940-9D23-91A9-6E69B7FC1D3D}"/>
              </a:ext>
            </a:extLst>
          </p:cNvPr>
          <p:cNvSpPr txBox="1"/>
          <p:nvPr/>
        </p:nvSpPr>
        <p:spPr>
          <a:xfrm>
            <a:off x="8021403" y="1288456"/>
            <a:ext cx="1612963" cy="1015663"/>
          </a:xfrm>
          <a:prstGeom prst="rect">
            <a:avLst/>
          </a:prstGeom>
          <a:noFill/>
        </p:spPr>
        <p:txBody>
          <a:bodyPr wrap="square">
            <a:spAutoFit/>
          </a:bodyPr>
          <a:lstStyle/>
          <a:p>
            <a:r>
              <a:rPr lang="en-US" sz="6000" b="1" dirty="0">
                <a:solidFill>
                  <a:srgbClr val="F31200"/>
                </a:solidFill>
                <a:latin typeface="Source Sans Pro" panose="020B0503030403020204" pitchFamily="34" charset="0"/>
                <a:ea typeface="Source Sans Pro" panose="020B0503030403020204" pitchFamily="34" charset="0"/>
              </a:rPr>
              <a:t>42</a:t>
            </a:r>
            <a:r>
              <a:rPr lang="en-US" sz="4000" b="1" dirty="0">
                <a:solidFill>
                  <a:srgbClr val="F31200"/>
                </a:solidFill>
                <a:latin typeface="Source Sans Pro" panose="020B0503030403020204" pitchFamily="34" charset="0"/>
                <a:ea typeface="Source Sans Pro" panose="020B0503030403020204" pitchFamily="34" charset="0"/>
              </a:rPr>
              <a:t>%</a:t>
            </a:r>
            <a:endParaRPr lang="en-US" sz="4400" b="1" dirty="0">
              <a:solidFill>
                <a:srgbClr val="F31200"/>
              </a:solidFill>
              <a:latin typeface="Source Sans Pro" panose="020B0503030403020204" pitchFamily="34" charset="0"/>
              <a:ea typeface="Source Sans Pro" panose="020B0503030403020204" pitchFamily="34" charset="0"/>
            </a:endParaRPr>
          </a:p>
        </p:txBody>
      </p:sp>
      <p:sp>
        <p:nvSpPr>
          <p:cNvPr id="50" name="TextBox 49">
            <a:extLst>
              <a:ext uri="{FF2B5EF4-FFF2-40B4-BE49-F238E27FC236}">
                <a16:creationId xmlns:a16="http://schemas.microsoft.com/office/drawing/2014/main" id="{4A30DFD8-5917-E9C4-78A6-60351B9DA09F}"/>
              </a:ext>
            </a:extLst>
          </p:cNvPr>
          <p:cNvSpPr txBox="1"/>
          <p:nvPr/>
        </p:nvSpPr>
        <p:spPr>
          <a:xfrm>
            <a:off x="8021404" y="2054395"/>
            <a:ext cx="1336532" cy="353943"/>
          </a:xfrm>
          <a:prstGeom prst="rect">
            <a:avLst/>
          </a:prstGeom>
          <a:noFill/>
        </p:spPr>
        <p:txBody>
          <a:bodyPr wrap="square" rtlCol="0">
            <a:spAutoFit/>
          </a:bodyPr>
          <a:lstStyle/>
          <a:p>
            <a:r>
              <a:rPr lang="en-US" sz="1700" dirty="0">
                <a:solidFill>
                  <a:schemeClr val="bg2">
                    <a:lumMod val="50000"/>
                  </a:schemeClr>
                </a:solidFill>
                <a:latin typeface="Source Sans Pro" panose="020B0503030403020204" pitchFamily="34" charset="0"/>
                <a:ea typeface="Source Sans Pro" panose="020B0503030403020204" pitchFamily="34" charset="0"/>
              </a:rPr>
              <a:t>of boomers</a:t>
            </a:r>
          </a:p>
        </p:txBody>
      </p:sp>
      <p:pic>
        <p:nvPicPr>
          <p:cNvPr id="153" name="Graphic 152" descr="Neighborhood outline">
            <a:extLst>
              <a:ext uri="{FF2B5EF4-FFF2-40B4-BE49-F238E27FC236}">
                <a16:creationId xmlns:a16="http://schemas.microsoft.com/office/drawing/2014/main" id="{4DD7B2CE-9523-CDD2-7761-6D343040019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429339" y="1529893"/>
            <a:ext cx="1460722" cy="1460722"/>
          </a:xfrm>
          <a:prstGeom prst="rect">
            <a:avLst/>
          </a:prstGeom>
        </p:spPr>
      </p:pic>
      <p:grpSp>
        <p:nvGrpSpPr>
          <p:cNvPr id="179" name="Group 178">
            <a:extLst>
              <a:ext uri="{FF2B5EF4-FFF2-40B4-BE49-F238E27FC236}">
                <a16:creationId xmlns:a16="http://schemas.microsoft.com/office/drawing/2014/main" id="{A6B39AC8-63FD-95D8-4670-A33AE0DCD93C}"/>
              </a:ext>
            </a:extLst>
          </p:cNvPr>
          <p:cNvGrpSpPr/>
          <p:nvPr/>
        </p:nvGrpSpPr>
        <p:grpSpPr>
          <a:xfrm>
            <a:off x="1213058" y="4942902"/>
            <a:ext cx="4415947" cy="1015663"/>
            <a:chOff x="1028701" y="5034500"/>
            <a:chExt cx="4415947" cy="1015663"/>
          </a:xfrm>
        </p:grpSpPr>
        <p:pic>
          <p:nvPicPr>
            <p:cNvPr id="38" name="Graphic 37" descr="Modern architecture outline">
              <a:extLst>
                <a:ext uri="{FF2B5EF4-FFF2-40B4-BE49-F238E27FC236}">
                  <a16:creationId xmlns:a16="http://schemas.microsoft.com/office/drawing/2014/main" id="{32450BD3-8891-93DC-EF3F-196FB547040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885723" y="5593598"/>
              <a:ext cx="320949" cy="320949"/>
            </a:xfrm>
            <a:prstGeom prst="rect">
              <a:avLst/>
            </a:prstGeom>
          </p:spPr>
        </p:pic>
        <p:pic>
          <p:nvPicPr>
            <p:cNvPr id="30" name="Graphic 29" descr="House outline">
              <a:extLst>
                <a:ext uri="{FF2B5EF4-FFF2-40B4-BE49-F238E27FC236}">
                  <a16:creationId xmlns:a16="http://schemas.microsoft.com/office/drawing/2014/main" id="{A1FC8587-F791-0280-DDE8-C368C99D6F4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500885" y="5621265"/>
              <a:ext cx="274228" cy="274228"/>
            </a:xfrm>
            <a:prstGeom prst="rect">
              <a:avLst/>
            </a:prstGeom>
          </p:spPr>
        </p:pic>
        <p:pic>
          <p:nvPicPr>
            <p:cNvPr id="40" name="Graphic 39" descr="Building outline">
              <a:extLst>
                <a:ext uri="{FF2B5EF4-FFF2-40B4-BE49-F238E27FC236}">
                  <a16:creationId xmlns:a16="http://schemas.microsoft.com/office/drawing/2014/main" id="{82C0000D-2320-0DAF-05B7-07ADB1AF60B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646067" y="5444696"/>
              <a:ext cx="457049" cy="457048"/>
            </a:xfrm>
            <a:prstGeom prst="rect">
              <a:avLst/>
            </a:prstGeom>
          </p:spPr>
        </p:pic>
        <p:pic>
          <p:nvPicPr>
            <p:cNvPr id="32" name="Graphic 31" descr="City outline">
              <a:extLst>
                <a:ext uri="{FF2B5EF4-FFF2-40B4-BE49-F238E27FC236}">
                  <a16:creationId xmlns:a16="http://schemas.microsoft.com/office/drawing/2014/main" id="{CE094DF8-9971-59C8-A88A-AFCDDE0F732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108089" y="5034500"/>
              <a:ext cx="1015663" cy="1015663"/>
            </a:xfrm>
            <a:prstGeom prst="rect">
              <a:avLst/>
            </a:prstGeom>
          </p:spPr>
        </p:pic>
        <p:pic>
          <p:nvPicPr>
            <p:cNvPr id="49" name="Graphic 48" descr="Neighborhood outline">
              <a:extLst>
                <a:ext uri="{FF2B5EF4-FFF2-40B4-BE49-F238E27FC236}">
                  <a16:creationId xmlns:a16="http://schemas.microsoft.com/office/drawing/2014/main" id="{7147AF10-2E8F-142E-B1AC-A1D56A77272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986970" y="5353075"/>
              <a:ext cx="588565" cy="588565"/>
            </a:xfrm>
            <a:prstGeom prst="rect">
              <a:avLst/>
            </a:prstGeom>
          </p:spPr>
        </p:pic>
        <p:cxnSp>
          <p:nvCxnSpPr>
            <p:cNvPr id="59" name="Straight Connector 58">
              <a:extLst>
                <a:ext uri="{FF2B5EF4-FFF2-40B4-BE49-F238E27FC236}">
                  <a16:creationId xmlns:a16="http://schemas.microsoft.com/office/drawing/2014/main" id="{1960790C-1BF6-C47D-E12F-A1838F511871}"/>
                </a:ext>
              </a:extLst>
            </p:cNvPr>
            <p:cNvCxnSpPr>
              <a:cxnSpLocks/>
            </p:cNvCxnSpPr>
            <p:nvPr/>
          </p:nvCxnSpPr>
          <p:spPr>
            <a:xfrm>
              <a:off x="1028701" y="5862018"/>
              <a:ext cx="4415947" cy="0"/>
            </a:xfrm>
            <a:prstGeom prst="line">
              <a:avLst/>
            </a:prstGeom>
            <a:ln w="19050">
              <a:solidFill>
                <a:srgbClr val="E2615C"/>
              </a:solidFill>
            </a:ln>
          </p:spPr>
          <p:style>
            <a:lnRef idx="1">
              <a:schemeClr val="accent1"/>
            </a:lnRef>
            <a:fillRef idx="0">
              <a:schemeClr val="accent1"/>
            </a:fillRef>
            <a:effectRef idx="0">
              <a:schemeClr val="accent1"/>
            </a:effectRef>
            <a:fontRef idx="minor">
              <a:schemeClr val="tx1"/>
            </a:fontRef>
          </p:style>
        </p:cxnSp>
        <p:pic>
          <p:nvPicPr>
            <p:cNvPr id="129" name="Graphic 128" descr="Store outline">
              <a:extLst>
                <a:ext uri="{FF2B5EF4-FFF2-40B4-BE49-F238E27FC236}">
                  <a16:creationId xmlns:a16="http://schemas.microsoft.com/office/drawing/2014/main" id="{FC00F76B-9DEE-9F53-9843-5C05D69F9E09}"/>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967155" y="5629240"/>
              <a:ext cx="274229" cy="274229"/>
            </a:xfrm>
            <a:prstGeom prst="rect">
              <a:avLst/>
            </a:prstGeom>
          </p:spPr>
        </p:pic>
        <p:pic>
          <p:nvPicPr>
            <p:cNvPr id="164" name="Graphic 163" descr="Park scene">
              <a:extLst>
                <a:ext uri="{FF2B5EF4-FFF2-40B4-BE49-F238E27FC236}">
                  <a16:creationId xmlns:a16="http://schemas.microsoft.com/office/drawing/2014/main" id="{0138322F-4FB1-6F07-8170-7FE6D261EF8F}"/>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58267" y="5632859"/>
              <a:ext cx="263002" cy="263001"/>
            </a:xfrm>
            <a:prstGeom prst="rect">
              <a:avLst/>
            </a:prstGeom>
          </p:spPr>
        </p:pic>
        <p:pic>
          <p:nvPicPr>
            <p:cNvPr id="165" name="Graphic 164" descr="City outline">
              <a:extLst>
                <a:ext uri="{FF2B5EF4-FFF2-40B4-BE49-F238E27FC236}">
                  <a16:creationId xmlns:a16="http://schemas.microsoft.com/office/drawing/2014/main" id="{6A7C587F-7AA1-EBE8-D276-264B31BBFA1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flipH="1">
              <a:off x="1286569" y="5327363"/>
              <a:ext cx="657620" cy="657620"/>
            </a:xfrm>
            <a:prstGeom prst="rect">
              <a:avLst/>
            </a:prstGeom>
          </p:spPr>
        </p:pic>
        <p:pic>
          <p:nvPicPr>
            <p:cNvPr id="169" name="Graphic 168" descr="Bus outline">
              <a:extLst>
                <a:ext uri="{FF2B5EF4-FFF2-40B4-BE49-F238E27FC236}">
                  <a16:creationId xmlns:a16="http://schemas.microsoft.com/office/drawing/2014/main" id="{A1838338-5CA1-A8F0-32D0-DC6A25B713B3}"/>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211646" y="5648347"/>
              <a:ext cx="274320" cy="274320"/>
            </a:xfrm>
            <a:prstGeom prst="rect">
              <a:avLst/>
            </a:prstGeom>
          </p:spPr>
        </p:pic>
        <p:pic>
          <p:nvPicPr>
            <p:cNvPr id="174" name="Graphic 173" descr="Store outline">
              <a:extLst>
                <a:ext uri="{FF2B5EF4-FFF2-40B4-BE49-F238E27FC236}">
                  <a16:creationId xmlns:a16="http://schemas.microsoft.com/office/drawing/2014/main" id="{6269D175-8B17-2362-B4EE-C0D6010A569A}"/>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547171" y="5624331"/>
              <a:ext cx="274229" cy="274229"/>
            </a:xfrm>
            <a:prstGeom prst="rect">
              <a:avLst/>
            </a:prstGeom>
          </p:spPr>
        </p:pic>
        <p:pic>
          <p:nvPicPr>
            <p:cNvPr id="177" name="Graphic 176" descr="Building outline">
              <a:extLst>
                <a:ext uri="{FF2B5EF4-FFF2-40B4-BE49-F238E27FC236}">
                  <a16:creationId xmlns:a16="http://schemas.microsoft.com/office/drawing/2014/main" id="{4C55498D-F243-8261-7A55-04AD9F652A7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692662" y="5367926"/>
              <a:ext cx="548641" cy="548640"/>
            </a:xfrm>
            <a:prstGeom prst="rect">
              <a:avLst/>
            </a:prstGeom>
          </p:spPr>
        </p:pic>
        <p:pic>
          <p:nvPicPr>
            <p:cNvPr id="178" name="Graphic 177" descr="Store outline">
              <a:extLst>
                <a:ext uri="{FF2B5EF4-FFF2-40B4-BE49-F238E27FC236}">
                  <a16:creationId xmlns:a16="http://schemas.microsoft.com/office/drawing/2014/main" id="{9DC5C61C-66A6-F00D-98EA-4AD5AD18B8F2}"/>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flipH="1">
              <a:off x="5073099" y="5633394"/>
              <a:ext cx="274229" cy="274229"/>
            </a:xfrm>
            <a:prstGeom prst="rect">
              <a:avLst/>
            </a:prstGeom>
          </p:spPr>
        </p:pic>
      </p:grpSp>
      <p:grpSp>
        <p:nvGrpSpPr>
          <p:cNvPr id="189" name="Group 188">
            <a:extLst>
              <a:ext uri="{FF2B5EF4-FFF2-40B4-BE49-F238E27FC236}">
                <a16:creationId xmlns:a16="http://schemas.microsoft.com/office/drawing/2014/main" id="{EE687378-FDC4-B810-8734-14609AA9E123}"/>
              </a:ext>
            </a:extLst>
          </p:cNvPr>
          <p:cNvGrpSpPr/>
          <p:nvPr/>
        </p:nvGrpSpPr>
        <p:grpSpPr>
          <a:xfrm>
            <a:off x="10897809" y="2091410"/>
            <a:ext cx="821617" cy="366252"/>
            <a:chOff x="10732864" y="1980265"/>
            <a:chExt cx="821617" cy="366252"/>
          </a:xfrm>
        </p:grpSpPr>
        <p:pic>
          <p:nvPicPr>
            <p:cNvPr id="186" name="Graphic 185" descr="House with solid fill">
              <a:extLst>
                <a:ext uri="{FF2B5EF4-FFF2-40B4-BE49-F238E27FC236}">
                  <a16:creationId xmlns:a16="http://schemas.microsoft.com/office/drawing/2014/main" id="{908E496C-643C-F05C-D9D8-F38870CDE316}"/>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732864" y="1980265"/>
              <a:ext cx="365760" cy="365760"/>
            </a:xfrm>
            <a:prstGeom prst="rect">
              <a:avLst/>
            </a:prstGeom>
          </p:spPr>
        </p:pic>
        <p:pic>
          <p:nvPicPr>
            <p:cNvPr id="187" name="Graphic 186" descr="House with solid fill">
              <a:extLst>
                <a:ext uri="{FF2B5EF4-FFF2-40B4-BE49-F238E27FC236}">
                  <a16:creationId xmlns:a16="http://schemas.microsoft.com/office/drawing/2014/main" id="{8CF5A3D0-D540-D73E-01A7-EB995C1EDDBF}"/>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960792" y="1980602"/>
              <a:ext cx="365760" cy="365760"/>
            </a:xfrm>
            <a:prstGeom prst="rect">
              <a:avLst/>
            </a:prstGeom>
          </p:spPr>
        </p:pic>
        <p:pic>
          <p:nvPicPr>
            <p:cNvPr id="188" name="Graphic 187" descr="House with solid fill">
              <a:extLst>
                <a:ext uri="{FF2B5EF4-FFF2-40B4-BE49-F238E27FC236}">
                  <a16:creationId xmlns:a16="http://schemas.microsoft.com/office/drawing/2014/main" id="{45494679-DD23-C436-4D5D-9DC9692CAFBC}"/>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1188721" y="1980757"/>
              <a:ext cx="365760" cy="365760"/>
            </a:xfrm>
            <a:prstGeom prst="rect">
              <a:avLst/>
            </a:prstGeom>
          </p:spPr>
        </p:pic>
      </p:grpSp>
      <p:sp>
        <p:nvSpPr>
          <p:cNvPr id="190" name="Footer Placeholder 3">
            <a:extLst>
              <a:ext uri="{FF2B5EF4-FFF2-40B4-BE49-F238E27FC236}">
                <a16:creationId xmlns:a16="http://schemas.microsoft.com/office/drawing/2014/main" id="{A8A02AA2-4E9E-E7B9-05D4-32D315C61A6A}"/>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5457BA0-2834-AD00-7351-E38DDD718385}"/>
              </a:ext>
            </a:extLst>
          </p:cNvPr>
          <p:cNvSpPr txBox="1"/>
          <p:nvPr/>
        </p:nvSpPr>
        <p:spPr>
          <a:xfrm>
            <a:off x="3956119" y="2921168"/>
            <a:ext cx="4279762" cy="1015663"/>
          </a:xfrm>
          <a:prstGeom prst="rect">
            <a:avLst/>
          </a:prstGeom>
          <a:noFill/>
        </p:spPr>
        <p:txBody>
          <a:bodyPr wrap="none" rtlCol="0">
            <a:spAutoFit/>
          </a:bodyPr>
          <a:lstStyle/>
          <a:p>
            <a:pPr algn="ctr"/>
            <a:r>
              <a:rPr lang="en-US" sz="6000" dirty="0">
                <a:solidFill>
                  <a:schemeClr val="bg1"/>
                </a:solidFill>
                <a:latin typeface="Arial Nova Light" panose="020B0304020202020204" pitchFamily="34" charset="0"/>
              </a:rPr>
              <a:t>What We Do</a:t>
            </a:r>
          </a:p>
        </p:txBody>
      </p:sp>
      <p:sp>
        <p:nvSpPr>
          <p:cNvPr id="2" name="Footer Placeholder 3">
            <a:extLst>
              <a:ext uri="{FF2B5EF4-FFF2-40B4-BE49-F238E27FC236}">
                <a16:creationId xmlns:a16="http://schemas.microsoft.com/office/drawing/2014/main" id="{8C3D3504-C234-D553-D0DD-B659AF6DBB7C}"/>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spTree>
    <p:extLst>
      <p:ext uri="{BB962C8B-B14F-4D97-AF65-F5344CB8AC3E}">
        <p14:creationId xmlns:p14="http://schemas.microsoft.com/office/powerpoint/2010/main" val="33046897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825223F3-2623-466B-B6D3-9438B9E61618}"/>
              </a:ext>
            </a:extLst>
          </p:cNvPr>
          <p:cNvGrpSpPr/>
          <p:nvPr/>
        </p:nvGrpSpPr>
        <p:grpSpPr>
          <a:xfrm>
            <a:off x="4720976" y="2219971"/>
            <a:ext cx="2868438" cy="2868438"/>
            <a:chOff x="4733621" y="1837829"/>
            <a:chExt cx="2868438" cy="2868438"/>
          </a:xfrm>
          <a:effectLst>
            <a:outerShdw blurRad="50800" dist="38100" dir="2700000" algn="tl" rotWithShape="0">
              <a:prstClr val="black">
                <a:alpha val="40000"/>
              </a:prstClr>
            </a:outerShdw>
          </a:effectLst>
        </p:grpSpPr>
        <p:sp>
          <p:nvSpPr>
            <p:cNvPr id="32" name="Oval 31">
              <a:extLst>
                <a:ext uri="{FF2B5EF4-FFF2-40B4-BE49-F238E27FC236}">
                  <a16:creationId xmlns:a16="http://schemas.microsoft.com/office/drawing/2014/main" id="{2A52C45C-DA41-4C57-9510-50E6F9C81CD9}"/>
                </a:ext>
              </a:extLst>
            </p:cNvPr>
            <p:cNvSpPr/>
            <p:nvPr/>
          </p:nvSpPr>
          <p:spPr>
            <a:xfrm>
              <a:off x="4733621" y="1837829"/>
              <a:ext cx="2868438" cy="2868438"/>
            </a:xfrm>
            <a:prstGeom prst="ellipse">
              <a:avLst/>
            </a:prstGeom>
            <a:solidFill>
              <a:srgbClr val="F65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F843527-1490-4735-AA8D-E0F9D36924DF}"/>
                </a:ext>
              </a:extLst>
            </p:cNvPr>
            <p:cNvGrpSpPr/>
            <p:nvPr/>
          </p:nvGrpSpPr>
          <p:grpSpPr>
            <a:xfrm>
              <a:off x="5472666" y="2537522"/>
              <a:ext cx="1433460" cy="1326026"/>
              <a:chOff x="5400826" y="1920929"/>
              <a:chExt cx="1433460" cy="1326026"/>
            </a:xfrm>
          </p:grpSpPr>
          <p:pic>
            <p:nvPicPr>
              <p:cNvPr id="22" name="Graphic 21" descr="Business Growth">
                <a:extLst>
                  <a:ext uri="{FF2B5EF4-FFF2-40B4-BE49-F238E27FC236}">
                    <a16:creationId xmlns:a16="http://schemas.microsoft.com/office/drawing/2014/main" id="{6CE4B7A0-D354-4B5B-B612-BBBE4F12BA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2864" y="1920929"/>
                <a:ext cx="914400" cy="914400"/>
              </a:xfrm>
              <a:prstGeom prst="rect">
                <a:avLst/>
              </a:prstGeom>
            </p:spPr>
          </p:pic>
          <p:sp>
            <p:nvSpPr>
              <p:cNvPr id="24" name="TextBox 23">
                <a:extLst>
                  <a:ext uri="{FF2B5EF4-FFF2-40B4-BE49-F238E27FC236}">
                    <a16:creationId xmlns:a16="http://schemas.microsoft.com/office/drawing/2014/main" id="{5DEEAD27-A04A-4B1E-B4F3-43C82C107E8D}"/>
                  </a:ext>
                </a:extLst>
              </p:cNvPr>
              <p:cNvSpPr txBox="1"/>
              <p:nvPr/>
            </p:nvSpPr>
            <p:spPr>
              <a:xfrm>
                <a:off x="5400826" y="2785290"/>
                <a:ext cx="1433460" cy="461665"/>
              </a:xfrm>
              <a:prstGeom prst="rect">
                <a:avLst/>
              </a:prstGeom>
              <a:noFill/>
            </p:spPr>
            <p:txBody>
              <a:bodyPr wrap="square" rtlCol="0">
                <a:spAutoFit/>
              </a:bodyPr>
              <a:lstStyle/>
              <a:p>
                <a:pPr algn="ctr" defTabSz="457200"/>
                <a:r>
                  <a:rPr lang="en-US" sz="2400" b="1" dirty="0">
                    <a:solidFill>
                      <a:srgbClr val="FFFFFF"/>
                    </a:solidFill>
                    <a:ea typeface="Source Sans Pro SemiBold" panose="020B0603030403020204" pitchFamily="34" charset="0"/>
                  </a:rPr>
                  <a:t>Industry</a:t>
                </a:r>
                <a:endParaRPr lang="en-US" b="1" dirty="0">
                  <a:solidFill>
                    <a:srgbClr val="FFFFFF"/>
                  </a:solidFill>
                  <a:ea typeface="Source Sans Pro SemiBold" panose="020B0603030403020204" pitchFamily="34" charset="0"/>
                </a:endParaRPr>
              </a:p>
            </p:txBody>
          </p:sp>
        </p:grpSp>
      </p:grpSp>
      <p:grpSp>
        <p:nvGrpSpPr>
          <p:cNvPr id="46" name="Group 45">
            <a:extLst>
              <a:ext uri="{FF2B5EF4-FFF2-40B4-BE49-F238E27FC236}">
                <a16:creationId xmlns:a16="http://schemas.microsoft.com/office/drawing/2014/main" id="{AB98041B-BFA0-484D-B63E-74DC729E8CAE}"/>
              </a:ext>
            </a:extLst>
          </p:cNvPr>
          <p:cNvGrpSpPr/>
          <p:nvPr/>
        </p:nvGrpSpPr>
        <p:grpSpPr>
          <a:xfrm>
            <a:off x="7843545" y="2219971"/>
            <a:ext cx="2868438" cy="2868438"/>
            <a:chOff x="8230304" y="1837829"/>
            <a:chExt cx="2868438" cy="2868438"/>
          </a:xfrm>
          <a:effectLst>
            <a:outerShdw blurRad="50800" dist="38100" dir="2700000" algn="tl" rotWithShape="0">
              <a:prstClr val="black">
                <a:alpha val="40000"/>
              </a:prstClr>
            </a:outerShdw>
          </a:effectLst>
        </p:grpSpPr>
        <p:sp>
          <p:nvSpPr>
            <p:cNvPr id="40" name="Oval 39">
              <a:extLst>
                <a:ext uri="{FF2B5EF4-FFF2-40B4-BE49-F238E27FC236}">
                  <a16:creationId xmlns:a16="http://schemas.microsoft.com/office/drawing/2014/main" id="{7CDCB645-B2B7-4263-83E2-4FE9DD414135}"/>
                </a:ext>
              </a:extLst>
            </p:cNvPr>
            <p:cNvSpPr/>
            <p:nvPr/>
          </p:nvSpPr>
          <p:spPr>
            <a:xfrm>
              <a:off x="8230304" y="1837829"/>
              <a:ext cx="2868438" cy="2868438"/>
            </a:xfrm>
            <a:prstGeom prst="ellipse">
              <a:avLst/>
            </a:prstGeom>
            <a:solidFill>
              <a:srgbClr val="9D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28704D0-2742-45F8-92BB-BEDED86B5DB4}"/>
                </a:ext>
              </a:extLst>
            </p:cNvPr>
            <p:cNvGrpSpPr/>
            <p:nvPr/>
          </p:nvGrpSpPr>
          <p:grpSpPr>
            <a:xfrm>
              <a:off x="9033599" y="2596915"/>
              <a:ext cx="1251984" cy="1266633"/>
              <a:chOff x="8556108" y="1980322"/>
              <a:chExt cx="1251984" cy="1266633"/>
            </a:xfrm>
          </p:grpSpPr>
          <p:pic>
            <p:nvPicPr>
              <p:cNvPr id="23" name="Graphic 22" descr="Users">
                <a:extLst>
                  <a:ext uri="{FF2B5EF4-FFF2-40B4-BE49-F238E27FC236}">
                    <a16:creationId xmlns:a16="http://schemas.microsoft.com/office/drawing/2014/main" id="{D3A2C781-36EA-4832-BFF1-B52480AD46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24900" y="1980322"/>
                <a:ext cx="914400" cy="914400"/>
              </a:xfrm>
              <a:prstGeom prst="rect">
                <a:avLst/>
              </a:prstGeom>
            </p:spPr>
          </p:pic>
          <p:sp>
            <p:nvSpPr>
              <p:cNvPr id="25" name="TextBox 24">
                <a:extLst>
                  <a:ext uri="{FF2B5EF4-FFF2-40B4-BE49-F238E27FC236}">
                    <a16:creationId xmlns:a16="http://schemas.microsoft.com/office/drawing/2014/main" id="{69A0F052-F0B6-4D64-BCB2-B49E033D9E8F}"/>
                  </a:ext>
                </a:extLst>
              </p:cNvPr>
              <p:cNvSpPr txBox="1"/>
              <p:nvPr/>
            </p:nvSpPr>
            <p:spPr>
              <a:xfrm>
                <a:off x="8556108" y="2785290"/>
                <a:ext cx="1251984" cy="461665"/>
              </a:xfrm>
              <a:prstGeom prst="rect">
                <a:avLst/>
              </a:prstGeom>
              <a:noFill/>
            </p:spPr>
            <p:txBody>
              <a:bodyPr wrap="square" rtlCol="0">
                <a:spAutoFit/>
              </a:bodyPr>
              <a:lstStyle/>
              <a:p>
                <a:pPr algn="ctr" defTabSz="457200"/>
                <a:r>
                  <a:rPr lang="en-US" sz="2400" b="1" dirty="0">
                    <a:solidFill>
                      <a:srgbClr val="FFFFFF"/>
                    </a:solidFill>
                    <a:ea typeface="Source Sans Pro SemiBold" panose="020B0603030403020204" pitchFamily="34" charset="0"/>
                  </a:rPr>
                  <a:t>People</a:t>
                </a:r>
                <a:endParaRPr lang="en-US" b="1" dirty="0">
                  <a:solidFill>
                    <a:srgbClr val="FFFFFF"/>
                  </a:solidFill>
                  <a:ea typeface="Source Sans Pro SemiBold" panose="020B0603030403020204" pitchFamily="34" charset="0"/>
                </a:endParaRPr>
              </a:p>
            </p:txBody>
          </p:sp>
        </p:grpSp>
      </p:grpSp>
      <p:grpSp>
        <p:nvGrpSpPr>
          <p:cNvPr id="44" name="Group 43">
            <a:extLst>
              <a:ext uri="{FF2B5EF4-FFF2-40B4-BE49-F238E27FC236}">
                <a16:creationId xmlns:a16="http://schemas.microsoft.com/office/drawing/2014/main" id="{408F8D7B-910E-475E-AE01-ED6CA1B4BF21}"/>
              </a:ext>
            </a:extLst>
          </p:cNvPr>
          <p:cNvGrpSpPr/>
          <p:nvPr/>
        </p:nvGrpSpPr>
        <p:grpSpPr>
          <a:xfrm>
            <a:off x="1587774" y="2219971"/>
            <a:ext cx="2868438" cy="2868438"/>
            <a:chOff x="1236938" y="1837829"/>
            <a:chExt cx="2868438" cy="2868438"/>
          </a:xfrm>
          <a:effectLst>
            <a:outerShdw blurRad="50800" dist="38100" dir="2700000" algn="tl" rotWithShape="0">
              <a:prstClr val="black">
                <a:alpha val="40000"/>
              </a:prstClr>
            </a:outerShdw>
          </a:effectLst>
        </p:grpSpPr>
        <p:sp>
          <p:nvSpPr>
            <p:cNvPr id="41" name="Oval 40">
              <a:extLst>
                <a:ext uri="{FF2B5EF4-FFF2-40B4-BE49-F238E27FC236}">
                  <a16:creationId xmlns:a16="http://schemas.microsoft.com/office/drawing/2014/main" id="{70EEB733-628B-49A2-A7F7-92F3903E7176}"/>
                </a:ext>
              </a:extLst>
            </p:cNvPr>
            <p:cNvSpPr/>
            <p:nvPr/>
          </p:nvSpPr>
          <p:spPr>
            <a:xfrm>
              <a:off x="1236938" y="1837829"/>
              <a:ext cx="2868438" cy="2868438"/>
            </a:xfrm>
            <a:prstGeom prst="ellipse">
              <a:avLst/>
            </a:prstGeom>
            <a:solidFill>
              <a:srgbClr val="EC1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7E3E29F-5BFC-4094-92F4-662F2F5ECC85}"/>
                </a:ext>
              </a:extLst>
            </p:cNvPr>
            <p:cNvGrpSpPr/>
            <p:nvPr/>
          </p:nvGrpSpPr>
          <p:grpSpPr>
            <a:xfrm>
              <a:off x="2045165" y="2513458"/>
              <a:ext cx="1251984" cy="1350090"/>
              <a:chOff x="2383908" y="1896865"/>
              <a:chExt cx="1251984" cy="1350090"/>
            </a:xfrm>
          </p:grpSpPr>
          <p:pic>
            <p:nvPicPr>
              <p:cNvPr id="20" name="Graphic 19" descr="Bank">
                <a:extLst>
                  <a:ext uri="{FF2B5EF4-FFF2-40B4-BE49-F238E27FC236}">
                    <a16:creationId xmlns:a16="http://schemas.microsoft.com/office/drawing/2014/main" id="{1D2E58FB-4CA1-4527-B699-7090DE66BF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52700" y="1896865"/>
                <a:ext cx="914400" cy="914400"/>
              </a:xfrm>
              <a:prstGeom prst="rect">
                <a:avLst/>
              </a:prstGeom>
            </p:spPr>
          </p:pic>
          <p:sp>
            <p:nvSpPr>
              <p:cNvPr id="5" name="TextBox 4">
                <a:extLst>
                  <a:ext uri="{FF2B5EF4-FFF2-40B4-BE49-F238E27FC236}">
                    <a16:creationId xmlns:a16="http://schemas.microsoft.com/office/drawing/2014/main" id="{58736C4E-75E4-4818-A225-88D9C02ACD45}"/>
                  </a:ext>
                </a:extLst>
              </p:cNvPr>
              <p:cNvSpPr txBox="1"/>
              <p:nvPr/>
            </p:nvSpPr>
            <p:spPr>
              <a:xfrm>
                <a:off x="2383908" y="2785290"/>
                <a:ext cx="1251984" cy="461665"/>
              </a:xfrm>
              <a:prstGeom prst="rect">
                <a:avLst/>
              </a:prstGeom>
              <a:noFill/>
            </p:spPr>
            <p:txBody>
              <a:bodyPr wrap="square" rtlCol="0">
                <a:spAutoFit/>
              </a:bodyPr>
              <a:lstStyle/>
              <a:p>
                <a:pPr algn="ctr" defTabSz="457200"/>
                <a:r>
                  <a:rPr lang="en-US" sz="2400" b="1" dirty="0">
                    <a:solidFill>
                      <a:srgbClr val="FFFFFF"/>
                    </a:solidFill>
                    <a:ea typeface="Source Sans Pro SemiBold" panose="020B0603030403020204" pitchFamily="34" charset="0"/>
                  </a:rPr>
                  <a:t>Policy</a:t>
                </a:r>
                <a:endParaRPr lang="en-US" b="1" dirty="0">
                  <a:solidFill>
                    <a:srgbClr val="FFFFFF"/>
                  </a:solidFill>
                  <a:ea typeface="Source Sans Pro SemiBold" panose="020B0603030403020204" pitchFamily="34" charset="0"/>
                </a:endParaRPr>
              </a:p>
            </p:txBody>
          </p:sp>
        </p:grpSp>
      </p:grpSp>
      <p:sp>
        <p:nvSpPr>
          <p:cNvPr id="43" name="Title 1">
            <a:extLst>
              <a:ext uri="{FF2B5EF4-FFF2-40B4-BE49-F238E27FC236}">
                <a16:creationId xmlns:a16="http://schemas.microsoft.com/office/drawing/2014/main" id="{4D33CE5F-FFB9-4494-BC42-FE335DF7891A}"/>
              </a:ext>
            </a:extLst>
          </p:cNvPr>
          <p:cNvSpPr txBox="1">
            <a:spLocks/>
          </p:cNvSpPr>
          <p:nvPr/>
        </p:nvSpPr>
        <p:spPr>
          <a:xfrm>
            <a:off x="932688" y="969264"/>
            <a:ext cx="5997701" cy="616747"/>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400" b="1" i="0" kern="1200" cap="all" baseline="0">
                <a:solidFill>
                  <a:schemeClr val="bg1"/>
                </a:solidFill>
                <a:latin typeface="+mj-lt"/>
                <a:ea typeface="+mj-ea"/>
                <a:cs typeface="+mj-cs"/>
              </a:defRPr>
            </a:lvl1pPr>
          </a:lstStyle>
          <a:p>
            <a:pPr>
              <a:lnSpc>
                <a:spcPct val="100000"/>
              </a:lnSpc>
              <a:spcAft>
                <a:spcPts val="400"/>
              </a:spcAft>
            </a:pPr>
            <a:r>
              <a:rPr lang="en-US" sz="2800" cap="none" dirty="0">
                <a:solidFill>
                  <a:schemeClr val="tx1"/>
                </a:solidFill>
                <a:latin typeface="+mn-lt"/>
                <a:ea typeface="Source Sans Pro" panose="020B0503030403020204" pitchFamily="34" charset="0"/>
              </a:rPr>
              <a:t>Elements of Change</a:t>
            </a:r>
          </a:p>
        </p:txBody>
      </p:sp>
      <p:sp>
        <p:nvSpPr>
          <p:cNvPr id="7" name="Slide Number Placeholder 3">
            <a:extLst>
              <a:ext uri="{FF2B5EF4-FFF2-40B4-BE49-F238E27FC236}">
                <a16:creationId xmlns:a16="http://schemas.microsoft.com/office/drawing/2014/main" id="{1199D3A7-DD5E-A85C-DC55-618A2FD724E5}"/>
              </a:ext>
            </a:extLst>
          </p:cNvPr>
          <p:cNvSpPr txBox="1">
            <a:spLocks/>
          </p:cNvSpPr>
          <p:nvPr/>
        </p:nvSpPr>
        <p:spPr>
          <a:xfrm>
            <a:off x="10670384" y="6356880"/>
            <a:ext cx="704681" cy="365125"/>
          </a:xfrm>
          <a:prstGeom prst="rect">
            <a:avLst/>
          </a:prstGeom>
        </p:spPr>
        <p:txBody>
          <a:bodyPr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FF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1801CC8-8A38-4040-B366-5E3A33B7E639}" type="slidenum">
              <a:rPr lang="en-US" sz="900">
                <a:latin typeface="Arial Nova Light" panose="020B0304020202020204" pitchFamily="34" charset="0"/>
                <a:ea typeface="Source Sans Pro" panose="020B0503030403020204" pitchFamily="34" charset="0"/>
              </a:rPr>
              <a:pPr/>
              <a:t>14</a:t>
            </a:fld>
            <a:endParaRPr lang="en-US" sz="900" dirty="0">
              <a:latin typeface="Arial Nova Light" panose="020B0304020202020204" pitchFamily="34" charset="0"/>
              <a:ea typeface="Source Sans Pro" panose="020B0503030403020204" pitchFamily="34" charset="0"/>
            </a:endParaRPr>
          </a:p>
        </p:txBody>
      </p:sp>
      <p:sp>
        <p:nvSpPr>
          <p:cNvPr id="3" name="Footer Placeholder 3">
            <a:extLst>
              <a:ext uri="{FF2B5EF4-FFF2-40B4-BE49-F238E27FC236}">
                <a16:creationId xmlns:a16="http://schemas.microsoft.com/office/drawing/2014/main" id="{D886A009-CA46-D611-A4D4-BA24F74639E0}"/>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AARP | AARP.ORG © 2024 AARP ALL RIGHTS RESERVED</a:t>
            </a:r>
          </a:p>
        </p:txBody>
      </p:sp>
      <p:sp>
        <p:nvSpPr>
          <p:cNvPr id="8" name="Date Placeholder 4">
            <a:extLst>
              <a:ext uri="{FF2B5EF4-FFF2-40B4-BE49-F238E27FC236}">
                <a16:creationId xmlns:a16="http://schemas.microsoft.com/office/drawing/2014/main" id="{02597DAE-B270-0558-23A6-29A8FE778EB9}"/>
              </a:ext>
            </a:extLst>
          </p:cNvPr>
          <p:cNvSpPr txBox="1">
            <a:spLocks/>
          </p:cNvSpPr>
          <p:nvPr/>
        </p:nvSpPr>
        <p:spPr>
          <a:xfrm>
            <a:off x="7927181"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August 21, 2024</a:t>
            </a:r>
          </a:p>
        </p:txBody>
      </p:sp>
    </p:spTree>
    <p:extLst>
      <p:ext uri="{BB962C8B-B14F-4D97-AF65-F5344CB8AC3E}">
        <p14:creationId xmlns:p14="http://schemas.microsoft.com/office/powerpoint/2010/main" val="271112347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2742D96-C273-29C9-7ABA-6C3EF04A1F20}"/>
              </a:ext>
            </a:extLst>
          </p:cNvPr>
          <p:cNvSpPr/>
          <p:nvPr/>
        </p:nvSpPr>
        <p:spPr>
          <a:xfrm>
            <a:off x="4439094" y="0"/>
            <a:ext cx="7752906" cy="6858000"/>
          </a:xfrm>
          <a:prstGeom prst="rect">
            <a:avLst/>
          </a:prstGeom>
          <a:solidFill>
            <a:srgbClr val="EBE9E6"/>
          </a:solidFill>
          <a:ln>
            <a:solidFill>
              <a:srgbClr val="EBE9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BBA89D9-F854-8C58-BBFB-D06B9A3065C0}"/>
              </a:ext>
            </a:extLst>
          </p:cNvPr>
          <p:cNvSpPr txBox="1">
            <a:spLocks/>
          </p:cNvSpPr>
          <p:nvPr/>
        </p:nvSpPr>
        <p:spPr>
          <a:xfrm>
            <a:off x="932689" y="2525348"/>
            <a:ext cx="3163118" cy="257604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i="0" kern="1200" cap="all" baseline="0">
                <a:solidFill>
                  <a:schemeClr val="bg1"/>
                </a:solidFill>
                <a:latin typeface="+mj-lt"/>
                <a:ea typeface="+mj-ea"/>
                <a:cs typeface="+mj-cs"/>
              </a:defRPr>
            </a:lvl1pPr>
          </a:lstStyle>
          <a:p>
            <a:pPr>
              <a:lnSpc>
                <a:spcPct val="100000"/>
              </a:lnSpc>
            </a:pPr>
            <a:r>
              <a:rPr lang="en-US" sz="2800" cap="none" dirty="0">
                <a:latin typeface="+mn-lt"/>
                <a:ea typeface="Source Sans Pro SemiBold" panose="020B0603030403020204" pitchFamily="34" charset="0"/>
              </a:rPr>
              <a:t>Increasing </a:t>
            </a:r>
            <a:br>
              <a:rPr lang="en-US" sz="2800" cap="none" dirty="0">
                <a:latin typeface="+mn-lt"/>
                <a:ea typeface="Source Sans Pro SemiBold" panose="020B0603030403020204" pitchFamily="34" charset="0"/>
              </a:rPr>
            </a:br>
            <a:r>
              <a:rPr lang="en-US" sz="2800" cap="none" dirty="0">
                <a:latin typeface="+mn-lt"/>
                <a:ea typeface="Source Sans Pro SemiBold" panose="020B0603030403020204" pitchFamily="34" charset="0"/>
              </a:rPr>
              <a:t>Housing Options</a:t>
            </a:r>
          </a:p>
          <a:p>
            <a:pPr>
              <a:lnSpc>
                <a:spcPct val="100000"/>
              </a:lnSpc>
              <a:spcAft>
                <a:spcPts val="600"/>
              </a:spcAft>
            </a:pPr>
            <a:r>
              <a:rPr lang="en-US" sz="2000" b="0" cap="none" dirty="0">
                <a:latin typeface="Arial Nova Light" panose="020B0304020202020204" pitchFamily="34" charset="0"/>
                <a:ea typeface="Source Sans Pro" panose="020B0503030403020204" pitchFamily="34" charset="0"/>
              </a:rPr>
              <a:t>More housing types</a:t>
            </a:r>
            <a:endParaRPr lang="en-US" sz="2000" b="0" dirty="0">
              <a:latin typeface="Arial Nova Light" panose="020B0304020202020204" pitchFamily="34" charset="0"/>
              <a:ea typeface="Source Sans Pro" panose="020B0503030403020204" pitchFamily="34" charset="0"/>
            </a:endParaRPr>
          </a:p>
        </p:txBody>
      </p:sp>
      <p:sp>
        <p:nvSpPr>
          <p:cNvPr id="9" name="Footer Placeholder 3">
            <a:extLst>
              <a:ext uri="{FF2B5EF4-FFF2-40B4-BE49-F238E27FC236}">
                <a16:creationId xmlns:a16="http://schemas.microsoft.com/office/drawing/2014/main" id="{9715D185-C94C-F15F-6DE9-F175D508F1C3}"/>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pic>
        <p:nvPicPr>
          <p:cNvPr id="24" name="Picture 23">
            <a:extLst>
              <a:ext uri="{FF2B5EF4-FFF2-40B4-BE49-F238E27FC236}">
                <a16:creationId xmlns:a16="http://schemas.microsoft.com/office/drawing/2014/main" id="{B11A67CA-D342-4CAE-BA87-A78174C868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6589" y="1075022"/>
            <a:ext cx="7218948" cy="4734763"/>
          </a:xfrm>
          <a:prstGeom prst="rect">
            <a:avLst/>
          </a:prstGeom>
        </p:spPr>
      </p:pic>
      <p:sp>
        <p:nvSpPr>
          <p:cNvPr id="2" name="Date Placeholder 4">
            <a:extLst>
              <a:ext uri="{FF2B5EF4-FFF2-40B4-BE49-F238E27FC236}">
                <a16:creationId xmlns:a16="http://schemas.microsoft.com/office/drawing/2014/main" id="{0973CEE5-4CF8-D7AD-0E93-5ED7FFCF3A40}"/>
              </a:ext>
            </a:extLst>
          </p:cNvPr>
          <p:cNvSpPr txBox="1">
            <a:spLocks/>
          </p:cNvSpPr>
          <p:nvPr/>
        </p:nvSpPr>
        <p:spPr>
          <a:xfrm>
            <a:off x="7927181"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August 21, 2024</a:t>
            </a:r>
          </a:p>
        </p:txBody>
      </p:sp>
      <p:sp>
        <p:nvSpPr>
          <p:cNvPr id="3" name="Slide Number Placeholder 3">
            <a:extLst>
              <a:ext uri="{FF2B5EF4-FFF2-40B4-BE49-F238E27FC236}">
                <a16:creationId xmlns:a16="http://schemas.microsoft.com/office/drawing/2014/main" id="{70C4D98E-6EAB-8A69-B44C-6EA267353077}"/>
              </a:ext>
            </a:extLst>
          </p:cNvPr>
          <p:cNvSpPr txBox="1">
            <a:spLocks/>
          </p:cNvSpPr>
          <p:nvPr/>
        </p:nvSpPr>
        <p:spPr>
          <a:xfrm>
            <a:off x="10670384" y="6356880"/>
            <a:ext cx="704681" cy="365125"/>
          </a:xfrm>
          <a:prstGeom prst="rect">
            <a:avLst/>
          </a:prstGeom>
        </p:spPr>
        <p:txBody>
          <a:bodyPr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FF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1801CC8-8A38-4040-B366-5E3A33B7E639}" type="slidenum">
              <a:rPr lang="en-US" sz="900">
                <a:latin typeface="Arial Nova Light" panose="020B0304020202020204" pitchFamily="34" charset="0"/>
                <a:ea typeface="Source Sans Pro" panose="020B0503030403020204" pitchFamily="34" charset="0"/>
              </a:rPr>
              <a:pPr/>
              <a:t>15</a:t>
            </a:fld>
            <a:endParaRPr lang="en-US" sz="900" dirty="0">
              <a:latin typeface="Arial Nova Light" panose="020B0304020202020204" pitchFamily="34" charset="0"/>
              <a:ea typeface="Source Sans Pro" panose="020B0503030403020204" pitchFamily="34" charset="0"/>
            </a:endParaRPr>
          </a:p>
        </p:txBody>
      </p:sp>
    </p:spTree>
    <p:extLst>
      <p:ext uri="{BB962C8B-B14F-4D97-AF65-F5344CB8AC3E}">
        <p14:creationId xmlns:p14="http://schemas.microsoft.com/office/powerpoint/2010/main" val="1269896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933F489-EAB4-3084-CC94-C63EDF95E41F}"/>
              </a:ext>
            </a:extLst>
          </p:cNvPr>
          <p:cNvGrpSpPr/>
          <p:nvPr/>
        </p:nvGrpSpPr>
        <p:grpSpPr>
          <a:xfrm>
            <a:off x="4067796" y="0"/>
            <a:ext cx="4106781" cy="6855592"/>
            <a:chOff x="8072156" y="0"/>
            <a:chExt cx="4106781" cy="6855592"/>
          </a:xfrm>
        </p:grpSpPr>
        <p:pic>
          <p:nvPicPr>
            <p:cNvPr id="5" name="Picture 4">
              <a:extLst>
                <a:ext uri="{FF2B5EF4-FFF2-40B4-BE49-F238E27FC236}">
                  <a16:creationId xmlns:a16="http://schemas.microsoft.com/office/drawing/2014/main" id="{53436766-1483-4633-B923-68C14C8CA3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67"/>
            <a:stretch/>
          </p:blipFill>
          <p:spPr>
            <a:xfrm>
              <a:off x="8072159" y="0"/>
              <a:ext cx="4106778" cy="3755492"/>
            </a:xfrm>
            <a:prstGeom prst="rect">
              <a:avLst/>
            </a:prstGeom>
          </p:spPr>
        </p:pic>
        <p:pic>
          <p:nvPicPr>
            <p:cNvPr id="6" name="Picture 5">
              <a:extLst>
                <a:ext uri="{FF2B5EF4-FFF2-40B4-BE49-F238E27FC236}">
                  <a16:creationId xmlns:a16="http://schemas.microsoft.com/office/drawing/2014/main" id="{480E62C2-6153-42EF-9092-43F452D207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7" b="-157"/>
            <a:stretch/>
          </p:blipFill>
          <p:spPr>
            <a:xfrm>
              <a:off x="8072156" y="3838072"/>
              <a:ext cx="4106781" cy="3017520"/>
            </a:xfrm>
            <a:prstGeom prst="rect">
              <a:avLst/>
            </a:prstGeom>
          </p:spPr>
        </p:pic>
      </p:grpSp>
      <p:sp>
        <p:nvSpPr>
          <p:cNvPr id="3" name="Footer Placeholder 3">
            <a:extLst>
              <a:ext uri="{FF2B5EF4-FFF2-40B4-BE49-F238E27FC236}">
                <a16:creationId xmlns:a16="http://schemas.microsoft.com/office/drawing/2014/main" id="{E366E1CB-4349-C93A-0AB6-52EBB7883074}"/>
              </a:ext>
            </a:extLst>
          </p:cNvPr>
          <p:cNvSpPr txBox="1">
            <a:spLocks/>
          </p:cNvSpPr>
          <p:nvPr/>
        </p:nvSpPr>
        <p:spPr>
          <a:xfrm>
            <a:off x="882165"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sp>
        <p:nvSpPr>
          <p:cNvPr id="4" name="Title 1">
            <a:extLst>
              <a:ext uri="{FF2B5EF4-FFF2-40B4-BE49-F238E27FC236}">
                <a16:creationId xmlns:a16="http://schemas.microsoft.com/office/drawing/2014/main" id="{9654BFC8-9D93-0A4D-4A5F-E59B2954ECAC}"/>
              </a:ext>
            </a:extLst>
          </p:cNvPr>
          <p:cNvSpPr txBox="1">
            <a:spLocks/>
          </p:cNvSpPr>
          <p:nvPr/>
        </p:nvSpPr>
        <p:spPr>
          <a:xfrm>
            <a:off x="882165" y="2157447"/>
            <a:ext cx="2606993" cy="1193800"/>
          </a:xfrm>
          <a:prstGeom prst="rect">
            <a:avLst/>
          </a:prstGeom>
        </p:spPr>
        <p:txBody>
          <a:bodyPr anchor="t">
            <a:noAutofit/>
          </a:bodyPr>
          <a:lstStyle>
            <a:lvl1pPr algn="l" defTabSz="914377" rtl="0" eaLnBrk="1" latinLnBrk="0" hangingPunct="1">
              <a:lnSpc>
                <a:spcPct val="90000"/>
              </a:lnSpc>
              <a:spcBef>
                <a:spcPct val="0"/>
              </a:spcBef>
              <a:buNone/>
              <a:defRPr sz="3000" b="1" i="0" kern="1200" cap="all" baseline="0">
                <a:solidFill>
                  <a:schemeClr val="tx1"/>
                </a:solidFill>
                <a:latin typeface="+mn-lt"/>
                <a:ea typeface="Source Sans Pro SemiBold" panose="020B0603030403020204" pitchFamily="34" charset="0"/>
                <a:cs typeface="+mj-cs"/>
              </a:defRPr>
            </a:lvl1pPr>
          </a:lstStyle>
          <a:p>
            <a:r>
              <a:rPr lang="en-US" sz="2800" cap="none">
                <a:solidFill>
                  <a:schemeClr val="bg1"/>
                </a:solidFill>
              </a:rPr>
              <a:t>Accessory Dwelling </a:t>
            </a:r>
            <a:br>
              <a:rPr lang="en-US" sz="2800" cap="none">
                <a:solidFill>
                  <a:schemeClr val="bg1"/>
                </a:solidFill>
              </a:rPr>
            </a:br>
            <a:r>
              <a:rPr lang="en-US" sz="2800" cap="none">
                <a:solidFill>
                  <a:schemeClr val="bg1"/>
                </a:solidFill>
              </a:rPr>
              <a:t>Units (</a:t>
            </a:r>
            <a:r>
              <a:rPr lang="en-US" sz="2800">
                <a:solidFill>
                  <a:schemeClr val="bg1"/>
                </a:solidFill>
              </a:rPr>
              <a:t>ADU</a:t>
            </a:r>
            <a:r>
              <a:rPr lang="en-US" sz="2800" cap="none">
                <a:solidFill>
                  <a:schemeClr val="bg1"/>
                </a:solidFill>
              </a:rPr>
              <a:t>s</a:t>
            </a:r>
            <a:r>
              <a:rPr lang="en-US" sz="2800">
                <a:solidFill>
                  <a:schemeClr val="bg1"/>
                </a:solidFill>
              </a:rPr>
              <a:t>)</a:t>
            </a:r>
          </a:p>
        </p:txBody>
      </p:sp>
      <p:sp>
        <p:nvSpPr>
          <p:cNvPr id="8" name="Content Placeholder 2">
            <a:extLst>
              <a:ext uri="{FF2B5EF4-FFF2-40B4-BE49-F238E27FC236}">
                <a16:creationId xmlns:a16="http://schemas.microsoft.com/office/drawing/2014/main" id="{5D64AEF3-C6D8-392D-DB54-B8B8D40AF307}"/>
              </a:ext>
            </a:extLst>
          </p:cNvPr>
          <p:cNvSpPr txBox="1">
            <a:spLocks/>
          </p:cNvSpPr>
          <p:nvPr/>
        </p:nvSpPr>
        <p:spPr>
          <a:xfrm>
            <a:off x="882165" y="3462682"/>
            <a:ext cx="2606993" cy="2242083"/>
          </a:xfrm>
          <a:prstGeom prst="rect">
            <a:avLst/>
          </a:prstGeom>
        </p:spPr>
        <p:txBody>
          <a:bodyPr anchor="t">
            <a:normAutofit/>
          </a:bodyPr>
          <a:lstStyle>
            <a:lvl1pPr marL="228594" indent="-228594" algn="l" defTabSz="914377" rtl="0" eaLnBrk="1" latinLnBrk="0" hangingPunct="1">
              <a:lnSpc>
                <a:spcPct val="120000"/>
              </a:lnSpc>
              <a:spcBef>
                <a:spcPts val="0"/>
              </a:spcBef>
              <a:spcAft>
                <a:spcPts val="1333"/>
              </a:spcAft>
              <a:buFont typeface="Arial" panose="020B0604020202020204" pitchFamily="34" charset="0"/>
              <a:buChar char="•"/>
              <a:defRPr sz="1800" kern="1200">
                <a:solidFill>
                  <a:schemeClr val="tx1"/>
                </a:solidFill>
                <a:latin typeface="+mn-lt"/>
                <a:ea typeface="Source Sans Pro" panose="020B0503030403020204" pitchFamily="34" charset="0"/>
                <a:cs typeface="+mn-cs"/>
              </a:defRPr>
            </a:lvl1pPr>
            <a:lvl2pPr marL="685783" indent="-228594" algn="l" defTabSz="914377" rtl="0" eaLnBrk="1" latinLnBrk="0" hangingPunct="1">
              <a:lnSpc>
                <a:spcPct val="120000"/>
              </a:lnSpc>
              <a:spcBef>
                <a:spcPts val="0"/>
              </a:spcBef>
              <a:spcAft>
                <a:spcPts val="1333"/>
              </a:spcAft>
              <a:buFont typeface="Arial" panose="020B0604020202020204" pitchFamily="34" charset="0"/>
              <a:buChar char="•"/>
              <a:defRPr sz="1800" kern="1200">
                <a:solidFill>
                  <a:schemeClr val="tx1"/>
                </a:solidFill>
                <a:latin typeface="+mn-lt"/>
                <a:ea typeface="Source Sans Pro" panose="020B0503030403020204" pitchFamily="34" charset="0"/>
                <a:cs typeface="+mn-cs"/>
              </a:defRPr>
            </a:lvl2pPr>
            <a:lvl3pPr marL="1142971" indent="-228594" algn="l" defTabSz="914377" rtl="0" eaLnBrk="1" latinLnBrk="0" hangingPunct="1">
              <a:lnSpc>
                <a:spcPct val="120000"/>
              </a:lnSpc>
              <a:spcBef>
                <a:spcPts val="0"/>
              </a:spcBef>
              <a:spcAft>
                <a:spcPts val="1333"/>
              </a:spcAft>
              <a:buFont typeface="Arial" panose="020B0604020202020204" pitchFamily="34" charset="0"/>
              <a:buChar char="•"/>
              <a:defRPr sz="1800" kern="1200">
                <a:solidFill>
                  <a:schemeClr val="tx1"/>
                </a:solidFill>
                <a:latin typeface="+mn-lt"/>
                <a:ea typeface="Source Sans Pro" panose="020B0503030403020204" pitchFamily="34" charset="0"/>
                <a:cs typeface="+mn-cs"/>
              </a:defRPr>
            </a:lvl3pPr>
            <a:lvl4pPr marL="1600160" indent="-228594" algn="l" defTabSz="914377" rtl="0" eaLnBrk="1" latinLnBrk="0" hangingPunct="1">
              <a:lnSpc>
                <a:spcPct val="120000"/>
              </a:lnSpc>
              <a:spcBef>
                <a:spcPts val="0"/>
              </a:spcBef>
              <a:spcAft>
                <a:spcPts val="1333"/>
              </a:spcAft>
              <a:buFont typeface="Arial" panose="020B0604020202020204" pitchFamily="34" charset="0"/>
              <a:buChar char="•"/>
              <a:defRPr sz="1800" kern="1200">
                <a:solidFill>
                  <a:schemeClr val="tx1"/>
                </a:solidFill>
                <a:latin typeface="+mn-lt"/>
                <a:ea typeface="Source Sans Pro" panose="020B0503030403020204" pitchFamily="34" charset="0"/>
                <a:cs typeface="+mn-cs"/>
              </a:defRPr>
            </a:lvl4pPr>
            <a:lvl5pPr marL="2057349" indent="-228594" algn="l" defTabSz="914377" rtl="0" eaLnBrk="1" latinLnBrk="0" hangingPunct="1">
              <a:lnSpc>
                <a:spcPct val="120000"/>
              </a:lnSpc>
              <a:spcBef>
                <a:spcPts val="0"/>
              </a:spcBef>
              <a:spcAft>
                <a:spcPts val="1333"/>
              </a:spcAft>
              <a:buFont typeface="Arial" panose="020B0604020202020204" pitchFamily="34" charset="0"/>
              <a:buChar char="•"/>
              <a:defRPr sz="1800" kern="1200">
                <a:solidFill>
                  <a:schemeClr val="tx1"/>
                </a:solidFill>
                <a:latin typeface="+mn-lt"/>
                <a:ea typeface="Source Sans Pro" panose="020B0503030403020204" pitchFamily="34"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dirty="0">
                <a:solidFill>
                  <a:schemeClr val="bg1"/>
                </a:solidFill>
                <a:latin typeface="Arial Nova Light" panose="020B0304020202020204" pitchFamily="34" charset="0"/>
              </a:rPr>
              <a:t>A separate living space (attached or detached) on a lot with an existing home that can accommodate a </a:t>
            </a:r>
            <a:br>
              <a:rPr lang="en-US" dirty="0">
                <a:solidFill>
                  <a:schemeClr val="bg1"/>
                </a:solidFill>
                <a:latin typeface="Arial Nova Light" panose="020B0304020202020204" pitchFamily="34" charset="0"/>
              </a:rPr>
            </a:br>
            <a:r>
              <a:rPr lang="en-US" dirty="0">
                <a:solidFill>
                  <a:schemeClr val="bg1"/>
                </a:solidFill>
                <a:latin typeface="Arial Nova Light" panose="020B0304020202020204" pitchFamily="34" charset="0"/>
              </a:rPr>
              <a:t>variety of housing needs.</a:t>
            </a:r>
          </a:p>
        </p:txBody>
      </p:sp>
      <p:pic>
        <p:nvPicPr>
          <p:cNvPr id="7" name="Picture 6">
            <a:extLst>
              <a:ext uri="{FF2B5EF4-FFF2-40B4-BE49-F238E27FC236}">
                <a16:creationId xmlns:a16="http://schemas.microsoft.com/office/drawing/2014/main" id="{302990B1-91BB-4EA5-8584-8655C0025C77}"/>
              </a:ext>
            </a:extLst>
          </p:cNvPr>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8259968" y="0"/>
            <a:ext cx="3977640" cy="6858000"/>
          </a:xfrm>
          <a:prstGeom prst="rect">
            <a:avLst/>
          </a:prstGeom>
        </p:spPr>
      </p:pic>
      <p:sp>
        <p:nvSpPr>
          <p:cNvPr id="10" name="TextBox 9">
            <a:extLst>
              <a:ext uri="{FF2B5EF4-FFF2-40B4-BE49-F238E27FC236}">
                <a16:creationId xmlns:a16="http://schemas.microsoft.com/office/drawing/2014/main" id="{BFCB4CEC-21EC-4BCC-A70C-403D30A70AE1}"/>
              </a:ext>
            </a:extLst>
          </p:cNvPr>
          <p:cNvSpPr txBox="1"/>
          <p:nvPr/>
        </p:nvSpPr>
        <p:spPr>
          <a:xfrm>
            <a:off x="9071220" y="6424026"/>
            <a:ext cx="3229056" cy="230832"/>
          </a:xfrm>
          <a:prstGeom prst="rect">
            <a:avLst/>
          </a:prstGeom>
          <a:noFill/>
        </p:spPr>
        <p:txBody>
          <a:bodyPr wrap="square" rtlCol="0">
            <a:spAutoFit/>
          </a:bodyPr>
          <a:lstStyle/>
          <a:p>
            <a:pPr marL="396865" indent="-396865"/>
            <a:r>
              <a:rPr lang="en-US" sz="900">
                <a:solidFill>
                  <a:schemeClr val="bg1"/>
                </a:solidFill>
                <a:latin typeface="Arial Nova Light" panose="020B0304020202020204" pitchFamily="34" charset="0"/>
                <a:ea typeface="Source Sans Pro Light" panose="020B0403030403020204" pitchFamily="34" charset="0"/>
              </a:rPr>
              <a:t>Images: Leonid </a:t>
            </a:r>
            <a:r>
              <a:rPr lang="en-US" sz="900" err="1">
                <a:solidFill>
                  <a:schemeClr val="bg1"/>
                </a:solidFill>
                <a:latin typeface="Arial Nova Light" panose="020B0304020202020204" pitchFamily="34" charset="0"/>
                <a:ea typeface="Source Sans Pro Light" panose="020B0403030403020204" pitchFamily="34" charset="0"/>
              </a:rPr>
              <a:t>Furmansky</a:t>
            </a:r>
            <a:r>
              <a:rPr lang="en-US" sz="900">
                <a:solidFill>
                  <a:schemeClr val="bg1"/>
                </a:solidFill>
                <a:latin typeface="Arial Nova Light" panose="020B0304020202020204" pitchFamily="34" charset="0"/>
                <a:ea typeface="Source Sans Pro Light" panose="020B0403030403020204" pitchFamily="34" charset="0"/>
              </a:rPr>
              <a:t>, AIA-DC,ADU Home Tour </a:t>
            </a:r>
          </a:p>
        </p:txBody>
      </p:sp>
    </p:spTree>
    <p:extLst>
      <p:ext uri="{BB962C8B-B14F-4D97-AF65-F5344CB8AC3E}">
        <p14:creationId xmlns:p14="http://schemas.microsoft.com/office/powerpoint/2010/main" val="207930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4A6A-743D-4E1A-BA58-66CBA12C90DE}"/>
              </a:ext>
            </a:extLst>
          </p:cNvPr>
          <p:cNvSpPr>
            <a:spLocks noGrp="1"/>
          </p:cNvSpPr>
          <p:nvPr>
            <p:ph type="title" idx="4294967295"/>
          </p:nvPr>
        </p:nvSpPr>
        <p:spPr>
          <a:xfrm>
            <a:off x="916058" y="1031875"/>
            <a:ext cx="7886700" cy="588963"/>
          </a:xfrm>
        </p:spPr>
        <p:txBody>
          <a:bodyPr>
            <a:normAutofit/>
          </a:bodyPr>
          <a:lstStyle/>
          <a:p>
            <a:r>
              <a:rPr lang="en-US" sz="2800" cap="none" dirty="0"/>
              <a:t>Reasons for Building An ADU</a:t>
            </a:r>
          </a:p>
        </p:txBody>
      </p:sp>
      <p:sp>
        <p:nvSpPr>
          <p:cNvPr id="4" name="Text Placeholder 3">
            <a:extLst>
              <a:ext uri="{FF2B5EF4-FFF2-40B4-BE49-F238E27FC236}">
                <a16:creationId xmlns:a16="http://schemas.microsoft.com/office/drawing/2014/main" id="{6F3898DF-2FD2-4445-8BCC-CA46E2DC063B}"/>
              </a:ext>
            </a:extLst>
          </p:cNvPr>
          <p:cNvSpPr>
            <a:spLocks noGrp="1"/>
          </p:cNvSpPr>
          <p:nvPr>
            <p:ph type="body" sz="quarter" idx="4294967295"/>
          </p:nvPr>
        </p:nvSpPr>
        <p:spPr>
          <a:xfrm>
            <a:off x="916058" y="1512510"/>
            <a:ext cx="1962150" cy="498475"/>
          </a:xfrm>
        </p:spPr>
        <p:txBody>
          <a:bodyPr>
            <a:normAutofit/>
          </a:bodyPr>
          <a:lstStyle/>
          <a:p>
            <a:pPr marL="0" indent="0">
              <a:buNone/>
            </a:pPr>
            <a:r>
              <a:rPr lang="en-US" dirty="0"/>
              <a:t>Adults, </a:t>
            </a:r>
            <a:r>
              <a:rPr lang="en-US" dirty="0">
                <a:latin typeface="Arial Nova Light" panose="020B0304020202020204" pitchFamily="34" charset="0"/>
              </a:rPr>
              <a:t>age</a:t>
            </a:r>
            <a:r>
              <a:rPr lang="en-US" dirty="0"/>
              <a:t> 50+</a:t>
            </a:r>
          </a:p>
        </p:txBody>
      </p:sp>
      <p:sp>
        <p:nvSpPr>
          <p:cNvPr id="8" name="TextBox 7">
            <a:extLst>
              <a:ext uri="{FF2B5EF4-FFF2-40B4-BE49-F238E27FC236}">
                <a16:creationId xmlns:a16="http://schemas.microsoft.com/office/drawing/2014/main" id="{9829C7CE-B1E3-4726-852D-DB3FE4CFD413}"/>
              </a:ext>
            </a:extLst>
          </p:cNvPr>
          <p:cNvSpPr txBox="1"/>
          <p:nvPr/>
        </p:nvSpPr>
        <p:spPr>
          <a:xfrm>
            <a:off x="1765186" y="5812729"/>
            <a:ext cx="3329758" cy="230832"/>
          </a:xfrm>
          <a:prstGeom prst="rect">
            <a:avLst/>
          </a:prstGeom>
          <a:noFill/>
        </p:spPr>
        <p:txBody>
          <a:bodyPr wrap="none" rtlCol="0">
            <a:spAutoFit/>
          </a:bodyPr>
          <a:lstStyle/>
          <a:p>
            <a:r>
              <a:rPr lang="en-US" sz="900" dirty="0">
                <a:latin typeface="Arial Nova Light" panose="020B0304020202020204" pitchFamily="34" charset="0"/>
                <a:ea typeface="Source Sans Pro" panose="020B0503030403020204" pitchFamily="34" charset="0"/>
              </a:rPr>
              <a:t>Source: AARP </a:t>
            </a:r>
            <a:r>
              <a:rPr lang="en-US" sz="900" dirty="0">
                <a:latin typeface="Arial Nova Light" panose="020B0304020202020204" pitchFamily="34" charset="0"/>
                <a:ea typeface="Source Sans Pro Light" panose="020B0403030403020204" pitchFamily="34" charset="0"/>
              </a:rPr>
              <a:t>2021 Home and Community Preference Survey</a:t>
            </a:r>
          </a:p>
        </p:txBody>
      </p:sp>
      <p:cxnSp>
        <p:nvCxnSpPr>
          <p:cNvPr id="10" name="Straight Connector 9">
            <a:extLst>
              <a:ext uri="{FF2B5EF4-FFF2-40B4-BE49-F238E27FC236}">
                <a16:creationId xmlns:a16="http://schemas.microsoft.com/office/drawing/2014/main" id="{A1DB0BAD-2CC6-4DE9-BDA5-69E672503145}"/>
              </a:ext>
            </a:extLst>
          </p:cNvPr>
          <p:cNvCxnSpPr>
            <a:cxnSpLocks/>
          </p:cNvCxnSpPr>
          <p:nvPr/>
        </p:nvCxnSpPr>
        <p:spPr>
          <a:xfrm>
            <a:off x="1870883" y="4656248"/>
            <a:ext cx="7613419"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A5E8C9-4AAD-2605-0323-BDDEC2C64C64}"/>
              </a:ext>
            </a:extLst>
          </p:cNvPr>
          <p:cNvGrpSpPr/>
          <p:nvPr/>
        </p:nvGrpSpPr>
        <p:grpSpPr>
          <a:xfrm>
            <a:off x="1294583" y="2323774"/>
            <a:ext cx="2670888" cy="3317614"/>
            <a:chOff x="1529591" y="2323774"/>
            <a:chExt cx="2670888" cy="3317614"/>
          </a:xfrm>
        </p:grpSpPr>
        <p:grpSp>
          <p:nvGrpSpPr>
            <p:cNvPr id="20" name="Group 19">
              <a:extLst>
                <a:ext uri="{FF2B5EF4-FFF2-40B4-BE49-F238E27FC236}">
                  <a16:creationId xmlns:a16="http://schemas.microsoft.com/office/drawing/2014/main" id="{570A6405-3635-4232-ACE0-C0F62C35A221}"/>
                </a:ext>
              </a:extLst>
            </p:cNvPr>
            <p:cNvGrpSpPr>
              <a:grpSpLocks noChangeAspect="1"/>
            </p:cNvGrpSpPr>
            <p:nvPr/>
          </p:nvGrpSpPr>
          <p:grpSpPr>
            <a:xfrm>
              <a:off x="1529591" y="2323774"/>
              <a:ext cx="2670888" cy="2289325"/>
              <a:chOff x="5486400" y="2362200"/>
              <a:chExt cx="3422133" cy="2933249"/>
            </a:xfrm>
            <a:solidFill>
              <a:srgbClr val="FFE3E1"/>
            </a:solidFill>
          </p:grpSpPr>
          <p:grpSp>
            <p:nvGrpSpPr>
              <p:cNvPr id="17" name="Group 16">
                <a:extLst>
                  <a:ext uri="{FF2B5EF4-FFF2-40B4-BE49-F238E27FC236}">
                    <a16:creationId xmlns:a16="http://schemas.microsoft.com/office/drawing/2014/main" id="{0D142620-D55B-4823-B7FE-8523223A20E0}"/>
                  </a:ext>
                </a:extLst>
              </p:cNvPr>
              <p:cNvGrpSpPr/>
              <p:nvPr/>
            </p:nvGrpSpPr>
            <p:grpSpPr>
              <a:xfrm>
                <a:off x="5486400" y="2362200"/>
                <a:ext cx="3422133" cy="2933249"/>
                <a:chOff x="5502238" y="2369073"/>
                <a:chExt cx="3422133" cy="2933249"/>
              </a:xfrm>
              <a:grpFill/>
            </p:grpSpPr>
            <p:grpSp>
              <p:nvGrpSpPr>
                <p:cNvPr id="13" name="Graphic 11" descr="Home">
                  <a:extLst>
                    <a:ext uri="{FF2B5EF4-FFF2-40B4-BE49-F238E27FC236}">
                      <a16:creationId xmlns:a16="http://schemas.microsoft.com/office/drawing/2014/main" id="{9B970D0D-E4C0-4856-9658-3FA082223298}"/>
                    </a:ext>
                  </a:extLst>
                </p:cNvPr>
                <p:cNvGrpSpPr/>
                <p:nvPr/>
              </p:nvGrpSpPr>
              <p:grpSpPr>
                <a:xfrm>
                  <a:off x="5502238" y="2369073"/>
                  <a:ext cx="3422133" cy="2933249"/>
                  <a:chOff x="7658100" y="4610100"/>
                  <a:chExt cx="800100" cy="685798"/>
                </a:xfrm>
                <a:grpFill/>
              </p:grpSpPr>
              <p:sp>
                <p:nvSpPr>
                  <p:cNvPr id="14" name="Freeform: Shape 13">
                    <a:extLst>
                      <a:ext uri="{FF2B5EF4-FFF2-40B4-BE49-F238E27FC236}">
                        <a16:creationId xmlns:a16="http://schemas.microsoft.com/office/drawing/2014/main" id="{943B99C3-20D9-4C72-8E87-66EB43CB0312}"/>
                      </a:ext>
                    </a:extLst>
                  </p:cNvPr>
                  <p:cNvSpPr/>
                  <p:nvPr/>
                </p:nvSpPr>
                <p:spPr>
                  <a:xfrm>
                    <a:off x="7658100" y="4610100"/>
                    <a:ext cx="800100" cy="417194"/>
                  </a:xfrm>
                  <a:custGeom>
                    <a:avLst/>
                    <a:gdLst>
                      <a:gd name="connsiteX0" fmla="*/ 400050 w 800100"/>
                      <a:gd name="connsiteY0" fmla="*/ 0 h 417194"/>
                      <a:gd name="connsiteX1" fmla="*/ 400050 w 800100"/>
                      <a:gd name="connsiteY1" fmla="*/ 0 h 417194"/>
                      <a:gd name="connsiteX2" fmla="*/ 0 w 800100"/>
                      <a:gd name="connsiteY2" fmla="*/ 381000 h 417194"/>
                      <a:gd name="connsiteX3" fmla="*/ 42863 w 800100"/>
                      <a:gd name="connsiteY3" fmla="*/ 417195 h 417194"/>
                      <a:gd name="connsiteX4" fmla="*/ 400050 w 800100"/>
                      <a:gd name="connsiteY4" fmla="*/ 78105 h 417194"/>
                      <a:gd name="connsiteX5" fmla="*/ 400050 w 800100"/>
                      <a:gd name="connsiteY5" fmla="*/ 78105 h 417194"/>
                      <a:gd name="connsiteX6" fmla="*/ 757238 w 800100"/>
                      <a:gd name="connsiteY6" fmla="*/ 417195 h 417194"/>
                      <a:gd name="connsiteX7" fmla="*/ 800100 w 800100"/>
                      <a:gd name="connsiteY7" fmla="*/ 381000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0" h="417194">
                        <a:moveTo>
                          <a:pt x="400050" y="0"/>
                        </a:moveTo>
                        <a:lnTo>
                          <a:pt x="400050" y="0"/>
                        </a:lnTo>
                        <a:lnTo>
                          <a:pt x="0" y="381000"/>
                        </a:lnTo>
                        <a:lnTo>
                          <a:pt x="42863" y="417195"/>
                        </a:lnTo>
                        <a:lnTo>
                          <a:pt x="400050" y="78105"/>
                        </a:lnTo>
                        <a:lnTo>
                          <a:pt x="400050" y="78105"/>
                        </a:lnTo>
                        <a:lnTo>
                          <a:pt x="757238" y="417195"/>
                        </a:lnTo>
                        <a:lnTo>
                          <a:pt x="800100" y="38100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2898781-9E7D-471D-9532-C4678BC0BAA5}"/>
                      </a:ext>
                    </a:extLst>
                  </p:cNvPr>
                  <p:cNvSpPr/>
                  <p:nvPr/>
                </p:nvSpPr>
                <p:spPr>
                  <a:xfrm>
                    <a:off x="7772400" y="4741543"/>
                    <a:ext cx="571500" cy="554355"/>
                  </a:xfrm>
                  <a:custGeom>
                    <a:avLst/>
                    <a:gdLst>
                      <a:gd name="connsiteX0" fmla="*/ 0 w 571500"/>
                      <a:gd name="connsiteY0" fmla="*/ 271463 h 554355"/>
                      <a:gd name="connsiteX1" fmla="*/ 0 w 571500"/>
                      <a:gd name="connsiteY1" fmla="*/ 554355 h 554355"/>
                      <a:gd name="connsiteX2" fmla="*/ 228600 w 571500"/>
                      <a:gd name="connsiteY2" fmla="*/ 554355 h 554355"/>
                      <a:gd name="connsiteX3" fmla="*/ 228600 w 571500"/>
                      <a:gd name="connsiteY3" fmla="*/ 316230 h 554355"/>
                      <a:gd name="connsiteX4" fmla="*/ 342900 w 571500"/>
                      <a:gd name="connsiteY4" fmla="*/ 316230 h 554355"/>
                      <a:gd name="connsiteX5" fmla="*/ 342900 w 571500"/>
                      <a:gd name="connsiteY5" fmla="*/ 554355 h 554355"/>
                      <a:gd name="connsiteX6" fmla="*/ 571500 w 571500"/>
                      <a:gd name="connsiteY6" fmla="*/ 554355 h 554355"/>
                      <a:gd name="connsiteX7" fmla="*/ 571500 w 571500"/>
                      <a:gd name="connsiteY7" fmla="*/ 271463 h 554355"/>
                      <a:gd name="connsiteX8" fmla="*/ 285750 w 571500"/>
                      <a:gd name="connsiteY8" fmla="*/ 0 h 554355"/>
                      <a:gd name="connsiteX9" fmla="*/ 0 w 571500"/>
                      <a:gd name="connsiteY9" fmla="*/ 271463 h 55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54355">
                        <a:moveTo>
                          <a:pt x="0" y="271463"/>
                        </a:moveTo>
                        <a:lnTo>
                          <a:pt x="0" y="554355"/>
                        </a:lnTo>
                        <a:lnTo>
                          <a:pt x="228600" y="554355"/>
                        </a:lnTo>
                        <a:lnTo>
                          <a:pt x="228600" y="316230"/>
                        </a:lnTo>
                        <a:lnTo>
                          <a:pt x="342900" y="316230"/>
                        </a:lnTo>
                        <a:lnTo>
                          <a:pt x="342900" y="554355"/>
                        </a:lnTo>
                        <a:lnTo>
                          <a:pt x="571500" y="554355"/>
                        </a:lnTo>
                        <a:lnTo>
                          <a:pt x="571500" y="271463"/>
                        </a:lnTo>
                        <a:lnTo>
                          <a:pt x="285750" y="0"/>
                        </a:lnTo>
                        <a:lnTo>
                          <a:pt x="0" y="271463"/>
                        </a:lnTo>
                        <a:close/>
                      </a:path>
                    </a:pathLst>
                  </a:custGeom>
                  <a:grpFill/>
                  <a:ln w="9525" cap="flat">
                    <a:noFill/>
                    <a:prstDash val="solid"/>
                    <a:miter/>
                  </a:ln>
                </p:spPr>
                <p:txBody>
                  <a:bodyPr rtlCol="0" anchor="ctr"/>
                  <a:lstStyle/>
                  <a:p>
                    <a:endParaRPr lang="en-US"/>
                  </a:p>
                </p:txBody>
              </p:sp>
            </p:grpSp>
            <p:sp>
              <p:nvSpPr>
                <p:cNvPr id="16" name="Rectangle 15">
                  <a:extLst>
                    <a:ext uri="{FF2B5EF4-FFF2-40B4-BE49-F238E27FC236}">
                      <a16:creationId xmlns:a16="http://schemas.microsoft.com/office/drawing/2014/main" id="{49A06FD8-0028-4D8B-8256-E6CE47D723BB}"/>
                    </a:ext>
                  </a:extLst>
                </p:cNvPr>
                <p:cNvSpPr/>
                <p:nvPr/>
              </p:nvSpPr>
              <p:spPr>
                <a:xfrm>
                  <a:off x="6781800" y="4148475"/>
                  <a:ext cx="838200" cy="11538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arallelogram 17">
                <a:extLst>
                  <a:ext uri="{FF2B5EF4-FFF2-40B4-BE49-F238E27FC236}">
                    <a16:creationId xmlns:a16="http://schemas.microsoft.com/office/drawing/2014/main" id="{5FA8C956-25F6-40BA-881E-AD389BDA0944}"/>
                  </a:ext>
                </a:extLst>
              </p:cNvPr>
              <p:cNvSpPr/>
              <p:nvPr/>
            </p:nvSpPr>
            <p:spPr>
              <a:xfrm rot="16200000" flipH="1" flipV="1">
                <a:off x="7062836" y="2775935"/>
                <a:ext cx="1465756" cy="124788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91F1376E-3DC3-4A48-802D-B5299D755625}"/>
                  </a:ext>
                </a:extLst>
              </p:cNvPr>
              <p:cNvSpPr/>
              <p:nvPr/>
            </p:nvSpPr>
            <p:spPr>
              <a:xfrm rot="5400000" flipV="1">
                <a:off x="5866341" y="2775935"/>
                <a:ext cx="1465756" cy="124788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975968D2-428F-4144-AC54-ADC2585C5093}"/>
                </a:ext>
              </a:extLst>
            </p:cNvPr>
            <p:cNvSpPr txBox="1"/>
            <p:nvPr/>
          </p:nvSpPr>
          <p:spPr>
            <a:xfrm>
              <a:off x="1978261" y="4715494"/>
              <a:ext cx="992758" cy="925894"/>
            </a:xfrm>
            <a:prstGeom prst="rect">
              <a:avLst/>
            </a:prstGeom>
            <a:noFill/>
            <a:ln>
              <a:noFill/>
            </a:ln>
          </p:spPr>
          <p:txBody>
            <a:bodyPr wrap="square" rtlCol="0">
              <a:spAutoFit/>
            </a:bodyPr>
            <a:lstStyle/>
            <a:p>
              <a:pPr>
                <a:lnSpc>
                  <a:spcPts val="1300"/>
                </a:lnSpc>
              </a:pPr>
              <a:r>
                <a:rPr lang="en-US" sz="1200" dirty="0">
                  <a:solidFill>
                    <a:srgbClr val="5C0033"/>
                  </a:solidFill>
                  <a:latin typeface="Arial Nova Light" panose="020B0304020202020204" pitchFamily="34" charset="0"/>
                  <a:ea typeface="Source Sans Pro" panose="020B0503030403020204" pitchFamily="34" charset="0"/>
                </a:rPr>
                <a:t>Provide a home for a loved one </a:t>
              </a:r>
              <a:br>
                <a:rPr lang="en-US" sz="1200" dirty="0">
                  <a:solidFill>
                    <a:srgbClr val="5C0033"/>
                  </a:solidFill>
                  <a:latin typeface="Arial Nova Light" panose="020B0304020202020204" pitchFamily="34" charset="0"/>
                  <a:ea typeface="Source Sans Pro" panose="020B0503030403020204" pitchFamily="34" charset="0"/>
                </a:rPr>
              </a:br>
              <a:r>
                <a:rPr lang="en-US" sz="1200" dirty="0">
                  <a:solidFill>
                    <a:srgbClr val="5C0033"/>
                  </a:solidFill>
                  <a:latin typeface="Arial Nova Light" panose="020B0304020202020204" pitchFamily="34" charset="0"/>
                  <a:ea typeface="Source Sans Pro" panose="020B0503030403020204" pitchFamily="34" charset="0"/>
                </a:rPr>
                <a:t>in need of care</a:t>
              </a:r>
            </a:p>
          </p:txBody>
        </p:sp>
        <p:sp>
          <p:nvSpPr>
            <p:cNvPr id="22" name="TextBox 21">
              <a:extLst>
                <a:ext uri="{FF2B5EF4-FFF2-40B4-BE49-F238E27FC236}">
                  <a16:creationId xmlns:a16="http://schemas.microsoft.com/office/drawing/2014/main" id="{FDC2DE94-7488-41FA-86DF-E9013CD801E9}"/>
                </a:ext>
              </a:extLst>
            </p:cNvPr>
            <p:cNvSpPr txBox="1"/>
            <p:nvPr/>
          </p:nvSpPr>
          <p:spPr>
            <a:xfrm>
              <a:off x="1985362" y="4109290"/>
              <a:ext cx="902811" cy="461665"/>
            </a:xfrm>
            <a:prstGeom prst="rect">
              <a:avLst/>
            </a:prstGeom>
            <a:noFill/>
          </p:spPr>
          <p:txBody>
            <a:bodyPr wrap="none" rtlCol="0" anchor="ctr">
              <a:spAutoFit/>
            </a:bodyPr>
            <a:lstStyle/>
            <a:p>
              <a:r>
                <a:rPr lang="en-US" sz="2400" dirty="0">
                  <a:solidFill>
                    <a:srgbClr val="5C0033"/>
                  </a:solidFill>
                  <a:latin typeface="Arial Black" panose="020B0A04020102020204" pitchFamily="34" charset="0"/>
                  <a:ea typeface="Source Sans Pro Black" panose="020B0803030403020204" pitchFamily="34" charset="0"/>
                </a:rPr>
                <a:t>83%</a:t>
              </a:r>
            </a:p>
          </p:txBody>
        </p:sp>
      </p:grpSp>
      <p:grpSp>
        <p:nvGrpSpPr>
          <p:cNvPr id="23" name="Group 22">
            <a:extLst>
              <a:ext uri="{FF2B5EF4-FFF2-40B4-BE49-F238E27FC236}">
                <a16:creationId xmlns:a16="http://schemas.microsoft.com/office/drawing/2014/main" id="{FDD06D56-AE13-A70E-D884-79F28BCE1BE4}"/>
              </a:ext>
            </a:extLst>
          </p:cNvPr>
          <p:cNvGrpSpPr/>
          <p:nvPr/>
        </p:nvGrpSpPr>
        <p:grpSpPr>
          <a:xfrm>
            <a:off x="2591696" y="2323774"/>
            <a:ext cx="2670888" cy="3317614"/>
            <a:chOff x="2606460" y="2323774"/>
            <a:chExt cx="2670888" cy="3317614"/>
          </a:xfrm>
        </p:grpSpPr>
        <p:grpSp>
          <p:nvGrpSpPr>
            <p:cNvPr id="38" name="Group 37">
              <a:extLst>
                <a:ext uri="{FF2B5EF4-FFF2-40B4-BE49-F238E27FC236}">
                  <a16:creationId xmlns:a16="http://schemas.microsoft.com/office/drawing/2014/main" id="{A50D1249-C009-40E0-90CB-E75F2F735211}"/>
                </a:ext>
              </a:extLst>
            </p:cNvPr>
            <p:cNvGrpSpPr>
              <a:grpSpLocks noChangeAspect="1"/>
            </p:cNvGrpSpPr>
            <p:nvPr/>
          </p:nvGrpSpPr>
          <p:grpSpPr>
            <a:xfrm>
              <a:off x="2606460" y="2323774"/>
              <a:ext cx="2670888" cy="2289325"/>
              <a:chOff x="5486400" y="2362200"/>
              <a:chExt cx="3422133" cy="2933249"/>
            </a:xfrm>
            <a:solidFill>
              <a:srgbClr val="FFCDC9"/>
            </a:solidFill>
          </p:grpSpPr>
          <p:grpSp>
            <p:nvGrpSpPr>
              <p:cNvPr id="40" name="Group 39">
                <a:extLst>
                  <a:ext uri="{FF2B5EF4-FFF2-40B4-BE49-F238E27FC236}">
                    <a16:creationId xmlns:a16="http://schemas.microsoft.com/office/drawing/2014/main" id="{65AFC581-8224-4BDD-8326-174AA30B5619}"/>
                  </a:ext>
                </a:extLst>
              </p:cNvPr>
              <p:cNvGrpSpPr/>
              <p:nvPr/>
            </p:nvGrpSpPr>
            <p:grpSpPr>
              <a:xfrm>
                <a:off x="5486400" y="2362200"/>
                <a:ext cx="3422133" cy="2933249"/>
                <a:chOff x="5502238" y="2369073"/>
                <a:chExt cx="3422133" cy="2933249"/>
              </a:xfrm>
              <a:grpFill/>
            </p:grpSpPr>
            <p:grpSp>
              <p:nvGrpSpPr>
                <p:cNvPr id="43" name="Graphic 11" descr="Home">
                  <a:extLst>
                    <a:ext uri="{FF2B5EF4-FFF2-40B4-BE49-F238E27FC236}">
                      <a16:creationId xmlns:a16="http://schemas.microsoft.com/office/drawing/2014/main" id="{FD8C6BD6-DAEC-4511-AEE5-674FE5779E69}"/>
                    </a:ext>
                  </a:extLst>
                </p:cNvPr>
                <p:cNvGrpSpPr/>
                <p:nvPr/>
              </p:nvGrpSpPr>
              <p:grpSpPr>
                <a:xfrm>
                  <a:off x="5502238" y="2369073"/>
                  <a:ext cx="3422133" cy="2933249"/>
                  <a:chOff x="7658100" y="4610100"/>
                  <a:chExt cx="800100" cy="685798"/>
                </a:xfrm>
                <a:grpFill/>
              </p:grpSpPr>
              <p:sp>
                <p:nvSpPr>
                  <p:cNvPr id="45" name="Freeform: Shape 44">
                    <a:extLst>
                      <a:ext uri="{FF2B5EF4-FFF2-40B4-BE49-F238E27FC236}">
                        <a16:creationId xmlns:a16="http://schemas.microsoft.com/office/drawing/2014/main" id="{E69F4A84-CDB4-4EE5-85EE-AC66B3C3CE20}"/>
                      </a:ext>
                    </a:extLst>
                  </p:cNvPr>
                  <p:cNvSpPr/>
                  <p:nvPr/>
                </p:nvSpPr>
                <p:spPr>
                  <a:xfrm>
                    <a:off x="7658100" y="4610100"/>
                    <a:ext cx="800100" cy="417194"/>
                  </a:xfrm>
                  <a:custGeom>
                    <a:avLst/>
                    <a:gdLst>
                      <a:gd name="connsiteX0" fmla="*/ 400050 w 800100"/>
                      <a:gd name="connsiteY0" fmla="*/ 0 h 417194"/>
                      <a:gd name="connsiteX1" fmla="*/ 400050 w 800100"/>
                      <a:gd name="connsiteY1" fmla="*/ 0 h 417194"/>
                      <a:gd name="connsiteX2" fmla="*/ 0 w 800100"/>
                      <a:gd name="connsiteY2" fmla="*/ 381000 h 417194"/>
                      <a:gd name="connsiteX3" fmla="*/ 42863 w 800100"/>
                      <a:gd name="connsiteY3" fmla="*/ 417195 h 417194"/>
                      <a:gd name="connsiteX4" fmla="*/ 400050 w 800100"/>
                      <a:gd name="connsiteY4" fmla="*/ 78105 h 417194"/>
                      <a:gd name="connsiteX5" fmla="*/ 400050 w 800100"/>
                      <a:gd name="connsiteY5" fmla="*/ 78105 h 417194"/>
                      <a:gd name="connsiteX6" fmla="*/ 757238 w 800100"/>
                      <a:gd name="connsiteY6" fmla="*/ 417195 h 417194"/>
                      <a:gd name="connsiteX7" fmla="*/ 800100 w 800100"/>
                      <a:gd name="connsiteY7" fmla="*/ 381000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0" h="417194">
                        <a:moveTo>
                          <a:pt x="400050" y="0"/>
                        </a:moveTo>
                        <a:lnTo>
                          <a:pt x="400050" y="0"/>
                        </a:lnTo>
                        <a:lnTo>
                          <a:pt x="0" y="381000"/>
                        </a:lnTo>
                        <a:lnTo>
                          <a:pt x="42863" y="417195"/>
                        </a:lnTo>
                        <a:lnTo>
                          <a:pt x="400050" y="78105"/>
                        </a:lnTo>
                        <a:lnTo>
                          <a:pt x="400050" y="78105"/>
                        </a:lnTo>
                        <a:lnTo>
                          <a:pt x="757238" y="417195"/>
                        </a:lnTo>
                        <a:lnTo>
                          <a:pt x="800100" y="38100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5A7E110-358A-49E3-A560-98B4B028A97E}"/>
                      </a:ext>
                    </a:extLst>
                  </p:cNvPr>
                  <p:cNvSpPr/>
                  <p:nvPr/>
                </p:nvSpPr>
                <p:spPr>
                  <a:xfrm>
                    <a:off x="7772400" y="4741543"/>
                    <a:ext cx="571500" cy="554355"/>
                  </a:xfrm>
                  <a:custGeom>
                    <a:avLst/>
                    <a:gdLst>
                      <a:gd name="connsiteX0" fmla="*/ 0 w 571500"/>
                      <a:gd name="connsiteY0" fmla="*/ 271463 h 554355"/>
                      <a:gd name="connsiteX1" fmla="*/ 0 w 571500"/>
                      <a:gd name="connsiteY1" fmla="*/ 554355 h 554355"/>
                      <a:gd name="connsiteX2" fmla="*/ 228600 w 571500"/>
                      <a:gd name="connsiteY2" fmla="*/ 554355 h 554355"/>
                      <a:gd name="connsiteX3" fmla="*/ 228600 w 571500"/>
                      <a:gd name="connsiteY3" fmla="*/ 316230 h 554355"/>
                      <a:gd name="connsiteX4" fmla="*/ 342900 w 571500"/>
                      <a:gd name="connsiteY4" fmla="*/ 316230 h 554355"/>
                      <a:gd name="connsiteX5" fmla="*/ 342900 w 571500"/>
                      <a:gd name="connsiteY5" fmla="*/ 554355 h 554355"/>
                      <a:gd name="connsiteX6" fmla="*/ 571500 w 571500"/>
                      <a:gd name="connsiteY6" fmla="*/ 554355 h 554355"/>
                      <a:gd name="connsiteX7" fmla="*/ 571500 w 571500"/>
                      <a:gd name="connsiteY7" fmla="*/ 271463 h 554355"/>
                      <a:gd name="connsiteX8" fmla="*/ 285750 w 571500"/>
                      <a:gd name="connsiteY8" fmla="*/ 0 h 554355"/>
                      <a:gd name="connsiteX9" fmla="*/ 0 w 571500"/>
                      <a:gd name="connsiteY9" fmla="*/ 271463 h 55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54355">
                        <a:moveTo>
                          <a:pt x="0" y="271463"/>
                        </a:moveTo>
                        <a:lnTo>
                          <a:pt x="0" y="554355"/>
                        </a:lnTo>
                        <a:lnTo>
                          <a:pt x="228600" y="554355"/>
                        </a:lnTo>
                        <a:lnTo>
                          <a:pt x="228600" y="316230"/>
                        </a:lnTo>
                        <a:lnTo>
                          <a:pt x="342900" y="316230"/>
                        </a:lnTo>
                        <a:lnTo>
                          <a:pt x="342900" y="554355"/>
                        </a:lnTo>
                        <a:lnTo>
                          <a:pt x="571500" y="554355"/>
                        </a:lnTo>
                        <a:lnTo>
                          <a:pt x="571500" y="271463"/>
                        </a:lnTo>
                        <a:lnTo>
                          <a:pt x="285750" y="0"/>
                        </a:lnTo>
                        <a:lnTo>
                          <a:pt x="0" y="271463"/>
                        </a:lnTo>
                        <a:close/>
                      </a:path>
                    </a:pathLst>
                  </a:custGeom>
                  <a:grpFill/>
                  <a:ln w="9525" cap="flat">
                    <a:noFill/>
                    <a:prstDash val="solid"/>
                    <a:miter/>
                  </a:ln>
                </p:spPr>
                <p:txBody>
                  <a:bodyPr rtlCol="0" anchor="ctr"/>
                  <a:lstStyle/>
                  <a:p>
                    <a:endParaRPr lang="en-US"/>
                  </a:p>
                </p:txBody>
              </p:sp>
            </p:grpSp>
            <p:sp>
              <p:nvSpPr>
                <p:cNvPr id="44" name="Rectangle 43">
                  <a:extLst>
                    <a:ext uri="{FF2B5EF4-FFF2-40B4-BE49-F238E27FC236}">
                      <a16:creationId xmlns:a16="http://schemas.microsoft.com/office/drawing/2014/main" id="{C692F507-4EED-43CA-94C1-463FE81C73CE}"/>
                    </a:ext>
                  </a:extLst>
                </p:cNvPr>
                <p:cNvSpPr/>
                <p:nvPr/>
              </p:nvSpPr>
              <p:spPr>
                <a:xfrm>
                  <a:off x="6781800" y="4148475"/>
                  <a:ext cx="838200" cy="11538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Parallelogram 40">
                <a:extLst>
                  <a:ext uri="{FF2B5EF4-FFF2-40B4-BE49-F238E27FC236}">
                    <a16:creationId xmlns:a16="http://schemas.microsoft.com/office/drawing/2014/main" id="{FB0C4A16-A2E7-482A-84D7-186C5B60C92D}"/>
                  </a:ext>
                </a:extLst>
              </p:cNvPr>
              <p:cNvSpPr/>
              <p:nvPr/>
            </p:nvSpPr>
            <p:spPr>
              <a:xfrm rot="16200000" flipH="1" flipV="1">
                <a:off x="7062836" y="2775935"/>
                <a:ext cx="1465756" cy="124788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arallelogram 41">
                <a:extLst>
                  <a:ext uri="{FF2B5EF4-FFF2-40B4-BE49-F238E27FC236}">
                    <a16:creationId xmlns:a16="http://schemas.microsoft.com/office/drawing/2014/main" id="{B5363A62-0011-4D89-8323-66CC191E3ADF}"/>
                  </a:ext>
                </a:extLst>
              </p:cNvPr>
              <p:cNvSpPr/>
              <p:nvPr/>
            </p:nvSpPr>
            <p:spPr>
              <a:xfrm rot="5400000" flipV="1">
                <a:off x="5866341" y="2775935"/>
                <a:ext cx="1465756" cy="124788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108">
              <a:extLst>
                <a:ext uri="{FF2B5EF4-FFF2-40B4-BE49-F238E27FC236}">
                  <a16:creationId xmlns:a16="http://schemas.microsoft.com/office/drawing/2014/main" id="{5F03B110-8E4E-498F-A56E-3FEBDC5E59C5}"/>
                </a:ext>
              </a:extLst>
            </p:cNvPr>
            <p:cNvSpPr txBox="1"/>
            <p:nvPr/>
          </p:nvSpPr>
          <p:spPr>
            <a:xfrm>
              <a:off x="3037169" y="4109290"/>
              <a:ext cx="902811" cy="461665"/>
            </a:xfrm>
            <a:prstGeom prst="rect">
              <a:avLst/>
            </a:prstGeom>
            <a:noFill/>
          </p:spPr>
          <p:txBody>
            <a:bodyPr wrap="none" rtlCol="0" anchor="ctr">
              <a:spAutoFit/>
            </a:bodyPr>
            <a:lstStyle/>
            <a:p>
              <a:r>
                <a:rPr lang="en-US" sz="2400">
                  <a:solidFill>
                    <a:srgbClr val="5C0033"/>
                  </a:solidFill>
                  <a:latin typeface="Arial Black" panose="020B0A04020102020204" pitchFamily="34" charset="0"/>
                  <a:ea typeface="Source Sans Pro Black" panose="020B0803030403020204" pitchFamily="34" charset="0"/>
                </a:rPr>
                <a:t>83%</a:t>
              </a:r>
            </a:p>
          </p:txBody>
        </p:sp>
        <p:sp>
          <p:nvSpPr>
            <p:cNvPr id="115" name="TextBox 114">
              <a:extLst>
                <a:ext uri="{FF2B5EF4-FFF2-40B4-BE49-F238E27FC236}">
                  <a16:creationId xmlns:a16="http://schemas.microsoft.com/office/drawing/2014/main" id="{9C139CE0-35AC-410F-B72B-A9E30E405587}"/>
                </a:ext>
              </a:extLst>
            </p:cNvPr>
            <p:cNvSpPr txBox="1"/>
            <p:nvPr/>
          </p:nvSpPr>
          <p:spPr>
            <a:xfrm>
              <a:off x="3037830" y="4715494"/>
              <a:ext cx="884019" cy="925894"/>
            </a:xfrm>
            <a:prstGeom prst="rect">
              <a:avLst/>
            </a:prstGeom>
            <a:noFill/>
            <a:ln>
              <a:noFill/>
            </a:ln>
          </p:spPr>
          <p:txBody>
            <a:bodyPr wrap="square" rtlCol="0">
              <a:spAutoFit/>
            </a:bodyPr>
            <a:lstStyle/>
            <a:p>
              <a:pPr>
                <a:lnSpc>
                  <a:spcPts val="1300"/>
                </a:lnSpc>
              </a:pPr>
              <a:r>
                <a:rPr lang="en-US" sz="1200">
                  <a:solidFill>
                    <a:srgbClr val="5C0033"/>
                  </a:solidFill>
                  <a:latin typeface="Arial Nova Light" panose="020B0304020202020204" pitchFamily="34" charset="0"/>
                  <a:ea typeface="Source Sans Pro" panose="020B0503030403020204" pitchFamily="34" charset="0"/>
                </a:rPr>
                <a:t>Provide housing for relatives </a:t>
              </a:r>
              <a:br>
                <a:rPr lang="en-US" sz="1200">
                  <a:solidFill>
                    <a:srgbClr val="5C0033"/>
                  </a:solidFill>
                  <a:latin typeface="Arial Nova Light" panose="020B0304020202020204" pitchFamily="34" charset="0"/>
                  <a:ea typeface="Source Sans Pro" panose="020B0503030403020204" pitchFamily="34" charset="0"/>
                </a:rPr>
              </a:br>
              <a:r>
                <a:rPr lang="en-US" sz="1200">
                  <a:solidFill>
                    <a:srgbClr val="5C0033"/>
                  </a:solidFill>
                  <a:latin typeface="Arial Nova Light" panose="020B0304020202020204" pitchFamily="34" charset="0"/>
                  <a:ea typeface="Source Sans Pro" panose="020B0503030403020204" pitchFamily="34" charset="0"/>
                </a:rPr>
                <a:t>or friends</a:t>
              </a:r>
            </a:p>
          </p:txBody>
        </p:sp>
      </p:grpSp>
      <p:grpSp>
        <p:nvGrpSpPr>
          <p:cNvPr id="24" name="Group 23">
            <a:extLst>
              <a:ext uri="{FF2B5EF4-FFF2-40B4-BE49-F238E27FC236}">
                <a16:creationId xmlns:a16="http://schemas.microsoft.com/office/drawing/2014/main" id="{5B13D9E8-43CF-134E-05B0-CCBDB6CB85E6}"/>
              </a:ext>
            </a:extLst>
          </p:cNvPr>
          <p:cNvGrpSpPr/>
          <p:nvPr/>
        </p:nvGrpSpPr>
        <p:grpSpPr>
          <a:xfrm>
            <a:off x="3922284" y="2408564"/>
            <a:ext cx="2571966" cy="3066112"/>
            <a:chOff x="3724656" y="2408564"/>
            <a:chExt cx="2571966" cy="3066112"/>
          </a:xfrm>
        </p:grpSpPr>
        <p:grpSp>
          <p:nvGrpSpPr>
            <p:cNvPr id="50" name="Group 49">
              <a:extLst>
                <a:ext uri="{FF2B5EF4-FFF2-40B4-BE49-F238E27FC236}">
                  <a16:creationId xmlns:a16="http://schemas.microsoft.com/office/drawing/2014/main" id="{72ECC31C-A570-4F10-B408-192155E2E0F4}"/>
                </a:ext>
              </a:extLst>
            </p:cNvPr>
            <p:cNvGrpSpPr>
              <a:grpSpLocks noChangeAspect="1"/>
            </p:cNvGrpSpPr>
            <p:nvPr/>
          </p:nvGrpSpPr>
          <p:grpSpPr>
            <a:xfrm>
              <a:off x="3724656" y="2408564"/>
              <a:ext cx="2571966" cy="2204535"/>
              <a:chOff x="5486400" y="2362200"/>
              <a:chExt cx="3422133" cy="2933249"/>
            </a:xfrm>
            <a:solidFill>
              <a:srgbClr val="FBADAB"/>
            </a:solidFill>
          </p:grpSpPr>
          <p:grpSp>
            <p:nvGrpSpPr>
              <p:cNvPr id="52" name="Group 51">
                <a:extLst>
                  <a:ext uri="{FF2B5EF4-FFF2-40B4-BE49-F238E27FC236}">
                    <a16:creationId xmlns:a16="http://schemas.microsoft.com/office/drawing/2014/main" id="{A8468DE3-B753-4C17-AB75-4BF90481BB17}"/>
                  </a:ext>
                </a:extLst>
              </p:cNvPr>
              <p:cNvGrpSpPr/>
              <p:nvPr/>
            </p:nvGrpSpPr>
            <p:grpSpPr>
              <a:xfrm>
                <a:off x="5486400" y="2362200"/>
                <a:ext cx="3422133" cy="2933249"/>
                <a:chOff x="5502238" y="2369073"/>
                <a:chExt cx="3422133" cy="2933249"/>
              </a:xfrm>
              <a:grpFill/>
            </p:grpSpPr>
            <p:grpSp>
              <p:nvGrpSpPr>
                <p:cNvPr id="55" name="Graphic 11" descr="Home">
                  <a:extLst>
                    <a:ext uri="{FF2B5EF4-FFF2-40B4-BE49-F238E27FC236}">
                      <a16:creationId xmlns:a16="http://schemas.microsoft.com/office/drawing/2014/main" id="{72574B87-CDD5-40FD-96FE-2FBDE2569FA9}"/>
                    </a:ext>
                  </a:extLst>
                </p:cNvPr>
                <p:cNvGrpSpPr/>
                <p:nvPr/>
              </p:nvGrpSpPr>
              <p:grpSpPr>
                <a:xfrm>
                  <a:off x="5502238" y="2369073"/>
                  <a:ext cx="3422133" cy="2933249"/>
                  <a:chOff x="7658100" y="4610100"/>
                  <a:chExt cx="800100" cy="685798"/>
                </a:xfrm>
                <a:grpFill/>
              </p:grpSpPr>
              <p:sp>
                <p:nvSpPr>
                  <p:cNvPr id="57" name="Freeform: Shape 56">
                    <a:extLst>
                      <a:ext uri="{FF2B5EF4-FFF2-40B4-BE49-F238E27FC236}">
                        <a16:creationId xmlns:a16="http://schemas.microsoft.com/office/drawing/2014/main" id="{72446851-37DD-4F4E-9CF9-1A39A127B89E}"/>
                      </a:ext>
                    </a:extLst>
                  </p:cNvPr>
                  <p:cNvSpPr/>
                  <p:nvPr/>
                </p:nvSpPr>
                <p:spPr>
                  <a:xfrm>
                    <a:off x="7658100" y="4610100"/>
                    <a:ext cx="800100" cy="417194"/>
                  </a:xfrm>
                  <a:custGeom>
                    <a:avLst/>
                    <a:gdLst>
                      <a:gd name="connsiteX0" fmla="*/ 400050 w 800100"/>
                      <a:gd name="connsiteY0" fmla="*/ 0 h 417194"/>
                      <a:gd name="connsiteX1" fmla="*/ 400050 w 800100"/>
                      <a:gd name="connsiteY1" fmla="*/ 0 h 417194"/>
                      <a:gd name="connsiteX2" fmla="*/ 0 w 800100"/>
                      <a:gd name="connsiteY2" fmla="*/ 381000 h 417194"/>
                      <a:gd name="connsiteX3" fmla="*/ 42863 w 800100"/>
                      <a:gd name="connsiteY3" fmla="*/ 417195 h 417194"/>
                      <a:gd name="connsiteX4" fmla="*/ 400050 w 800100"/>
                      <a:gd name="connsiteY4" fmla="*/ 78105 h 417194"/>
                      <a:gd name="connsiteX5" fmla="*/ 400050 w 800100"/>
                      <a:gd name="connsiteY5" fmla="*/ 78105 h 417194"/>
                      <a:gd name="connsiteX6" fmla="*/ 757238 w 800100"/>
                      <a:gd name="connsiteY6" fmla="*/ 417195 h 417194"/>
                      <a:gd name="connsiteX7" fmla="*/ 800100 w 800100"/>
                      <a:gd name="connsiteY7" fmla="*/ 381000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0" h="417194">
                        <a:moveTo>
                          <a:pt x="400050" y="0"/>
                        </a:moveTo>
                        <a:lnTo>
                          <a:pt x="400050" y="0"/>
                        </a:lnTo>
                        <a:lnTo>
                          <a:pt x="0" y="381000"/>
                        </a:lnTo>
                        <a:lnTo>
                          <a:pt x="42863" y="417195"/>
                        </a:lnTo>
                        <a:lnTo>
                          <a:pt x="400050" y="78105"/>
                        </a:lnTo>
                        <a:lnTo>
                          <a:pt x="400050" y="78105"/>
                        </a:lnTo>
                        <a:lnTo>
                          <a:pt x="757238" y="417195"/>
                        </a:lnTo>
                        <a:lnTo>
                          <a:pt x="800100" y="381000"/>
                        </a:ln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E07E643-A8A9-40C0-8A2D-46CEC4313391}"/>
                      </a:ext>
                    </a:extLst>
                  </p:cNvPr>
                  <p:cNvSpPr/>
                  <p:nvPr/>
                </p:nvSpPr>
                <p:spPr>
                  <a:xfrm>
                    <a:off x="7772400" y="4741543"/>
                    <a:ext cx="571500" cy="554355"/>
                  </a:xfrm>
                  <a:custGeom>
                    <a:avLst/>
                    <a:gdLst>
                      <a:gd name="connsiteX0" fmla="*/ 0 w 571500"/>
                      <a:gd name="connsiteY0" fmla="*/ 271463 h 554355"/>
                      <a:gd name="connsiteX1" fmla="*/ 0 w 571500"/>
                      <a:gd name="connsiteY1" fmla="*/ 554355 h 554355"/>
                      <a:gd name="connsiteX2" fmla="*/ 228600 w 571500"/>
                      <a:gd name="connsiteY2" fmla="*/ 554355 h 554355"/>
                      <a:gd name="connsiteX3" fmla="*/ 228600 w 571500"/>
                      <a:gd name="connsiteY3" fmla="*/ 316230 h 554355"/>
                      <a:gd name="connsiteX4" fmla="*/ 342900 w 571500"/>
                      <a:gd name="connsiteY4" fmla="*/ 316230 h 554355"/>
                      <a:gd name="connsiteX5" fmla="*/ 342900 w 571500"/>
                      <a:gd name="connsiteY5" fmla="*/ 554355 h 554355"/>
                      <a:gd name="connsiteX6" fmla="*/ 571500 w 571500"/>
                      <a:gd name="connsiteY6" fmla="*/ 554355 h 554355"/>
                      <a:gd name="connsiteX7" fmla="*/ 571500 w 571500"/>
                      <a:gd name="connsiteY7" fmla="*/ 271463 h 554355"/>
                      <a:gd name="connsiteX8" fmla="*/ 285750 w 571500"/>
                      <a:gd name="connsiteY8" fmla="*/ 0 h 554355"/>
                      <a:gd name="connsiteX9" fmla="*/ 0 w 571500"/>
                      <a:gd name="connsiteY9" fmla="*/ 271463 h 55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54355">
                        <a:moveTo>
                          <a:pt x="0" y="271463"/>
                        </a:moveTo>
                        <a:lnTo>
                          <a:pt x="0" y="554355"/>
                        </a:lnTo>
                        <a:lnTo>
                          <a:pt x="228600" y="554355"/>
                        </a:lnTo>
                        <a:lnTo>
                          <a:pt x="228600" y="316230"/>
                        </a:lnTo>
                        <a:lnTo>
                          <a:pt x="342900" y="316230"/>
                        </a:lnTo>
                        <a:lnTo>
                          <a:pt x="342900" y="554355"/>
                        </a:lnTo>
                        <a:lnTo>
                          <a:pt x="571500" y="554355"/>
                        </a:lnTo>
                        <a:lnTo>
                          <a:pt x="571500" y="271463"/>
                        </a:lnTo>
                        <a:lnTo>
                          <a:pt x="285750" y="0"/>
                        </a:lnTo>
                        <a:lnTo>
                          <a:pt x="0" y="271463"/>
                        </a:lnTo>
                        <a:close/>
                      </a:path>
                    </a:pathLst>
                  </a:custGeom>
                  <a:grpFill/>
                  <a:ln w="9525" cap="flat">
                    <a:noFill/>
                    <a:prstDash val="solid"/>
                    <a:miter/>
                  </a:ln>
                </p:spPr>
                <p:txBody>
                  <a:bodyPr rtlCol="0" anchor="ctr"/>
                  <a:lstStyle/>
                  <a:p>
                    <a:endParaRPr lang="en-US"/>
                  </a:p>
                </p:txBody>
              </p:sp>
            </p:grpSp>
            <p:sp>
              <p:nvSpPr>
                <p:cNvPr id="56" name="Rectangle 55">
                  <a:extLst>
                    <a:ext uri="{FF2B5EF4-FFF2-40B4-BE49-F238E27FC236}">
                      <a16:creationId xmlns:a16="http://schemas.microsoft.com/office/drawing/2014/main" id="{0C0B3448-F8E8-4638-BDFD-17223722ADD6}"/>
                    </a:ext>
                  </a:extLst>
                </p:cNvPr>
                <p:cNvSpPr/>
                <p:nvPr/>
              </p:nvSpPr>
              <p:spPr>
                <a:xfrm>
                  <a:off x="6781800" y="4148475"/>
                  <a:ext cx="838200" cy="11538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Parallelogram 52">
                <a:extLst>
                  <a:ext uri="{FF2B5EF4-FFF2-40B4-BE49-F238E27FC236}">
                    <a16:creationId xmlns:a16="http://schemas.microsoft.com/office/drawing/2014/main" id="{F714DFDD-1B8E-48C4-BCA8-6E7439825F84}"/>
                  </a:ext>
                </a:extLst>
              </p:cNvPr>
              <p:cNvSpPr/>
              <p:nvPr/>
            </p:nvSpPr>
            <p:spPr>
              <a:xfrm rot="16200000" flipH="1" flipV="1">
                <a:off x="7062836" y="2775935"/>
                <a:ext cx="1465756" cy="124788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arallelogram 53">
                <a:extLst>
                  <a:ext uri="{FF2B5EF4-FFF2-40B4-BE49-F238E27FC236}">
                    <a16:creationId xmlns:a16="http://schemas.microsoft.com/office/drawing/2014/main" id="{F1875FCB-5C3D-4359-AD7A-D6318367E67D}"/>
                  </a:ext>
                </a:extLst>
              </p:cNvPr>
              <p:cNvSpPr/>
              <p:nvPr/>
            </p:nvSpPr>
            <p:spPr>
              <a:xfrm rot="5400000" flipV="1">
                <a:off x="5866341" y="2775935"/>
                <a:ext cx="1465756" cy="124788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TextBox 109">
              <a:extLst>
                <a:ext uri="{FF2B5EF4-FFF2-40B4-BE49-F238E27FC236}">
                  <a16:creationId xmlns:a16="http://schemas.microsoft.com/office/drawing/2014/main" id="{6435BED6-A0F6-43F6-AB00-9E5F70216500}"/>
                </a:ext>
              </a:extLst>
            </p:cNvPr>
            <p:cNvSpPr txBox="1"/>
            <p:nvPr/>
          </p:nvSpPr>
          <p:spPr>
            <a:xfrm>
              <a:off x="4139673" y="4109290"/>
              <a:ext cx="902811" cy="461665"/>
            </a:xfrm>
            <a:prstGeom prst="rect">
              <a:avLst/>
            </a:prstGeom>
            <a:noFill/>
          </p:spPr>
          <p:txBody>
            <a:bodyPr wrap="none" rtlCol="0" anchor="ctr">
              <a:spAutoFit/>
            </a:bodyPr>
            <a:lstStyle/>
            <a:p>
              <a:r>
                <a:rPr lang="en-US" sz="2400">
                  <a:solidFill>
                    <a:srgbClr val="5C0033"/>
                  </a:solidFill>
                  <a:latin typeface="Arial Black" panose="020B0A04020102020204" pitchFamily="34" charset="0"/>
                  <a:ea typeface="Source Sans Pro Black" panose="020B0803030403020204" pitchFamily="34" charset="0"/>
                </a:rPr>
                <a:t>80%</a:t>
              </a:r>
            </a:p>
          </p:txBody>
        </p:sp>
        <p:sp>
          <p:nvSpPr>
            <p:cNvPr id="116" name="TextBox 115">
              <a:extLst>
                <a:ext uri="{FF2B5EF4-FFF2-40B4-BE49-F238E27FC236}">
                  <a16:creationId xmlns:a16="http://schemas.microsoft.com/office/drawing/2014/main" id="{C96FEC8A-EF3E-4162-B61F-400D96DFBEDF}"/>
                </a:ext>
              </a:extLst>
            </p:cNvPr>
            <p:cNvSpPr txBox="1"/>
            <p:nvPr/>
          </p:nvSpPr>
          <p:spPr>
            <a:xfrm>
              <a:off x="4139673" y="4715494"/>
              <a:ext cx="890277" cy="759182"/>
            </a:xfrm>
            <a:prstGeom prst="rect">
              <a:avLst/>
            </a:prstGeom>
            <a:noFill/>
            <a:ln>
              <a:noFill/>
            </a:ln>
          </p:spPr>
          <p:txBody>
            <a:bodyPr wrap="square" rtlCol="0">
              <a:spAutoFit/>
            </a:bodyPr>
            <a:lstStyle/>
            <a:p>
              <a:pPr>
                <a:lnSpc>
                  <a:spcPts val="1300"/>
                </a:lnSpc>
              </a:pPr>
              <a:r>
                <a:rPr lang="en-US" sz="1200">
                  <a:solidFill>
                    <a:srgbClr val="5C0033"/>
                  </a:solidFill>
                  <a:latin typeface="Arial Nova Light" panose="020B0304020202020204" pitchFamily="34" charset="0"/>
                  <a:ea typeface="Source Sans Pro" panose="020B0503030403020204" pitchFamily="34" charset="0"/>
                </a:rPr>
                <a:t>Create a place for a caregiver to stay</a:t>
              </a:r>
            </a:p>
          </p:txBody>
        </p:sp>
      </p:grpSp>
      <p:grpSp>
        <p:nvGrpSpPr>
          <p:cNvPr id="25" name="Group 24">
            <a:extLst>
              <a:ext uri="{FF2B5EF4-FFF2-40B4-BE49-F238E27FC236}">
                <a16:creationId xmlns:a16="http://schemas.microsoft.com/office/drawing/2014/main" id="{BB586746-1946-B02B-022F-B9762FFFC339}"/>
              </a:ext>
            </a:extLst>
          </p:cNvPr>
          <p:cNvGrpSpPr/>
          <p:nvPr/>
        </p:nvGrpSpPr>
        <p:grpSpPr>
          <a:xfrm>
            <a:off x="5191236" y="2578144"/>
            <a:ext cx="2374123" cy="2729821"/>
            <a:chOff x="4867657" y="2578144"/>
            <a:chExt cx="2374123" cy="2729821"/>
          </a:xfrm>
        </p:grpSpPr>
        <p:grpSp>
          <p:nvGrpSpPr>
            <p:cNvPr id="60" name="Group 59">
              <a:extLst>
                <a:ext uri="{FF2B5EF4-FFF2-40B4-BE49-F238E27FC236}">
                  <a16:creationId xmlns:a16="http://schemas.microsoft.com/office/drawing/2014/main" id="{270C42E6-E806-4D40-A76C-268C483FC1A4}"/>
                </a:ext>
              </a:extLst>
            </p:cNvPr>
            <p:cNvGrpSpPr>
              <a:grpSpLocks noChangeAspect="1"/>
            </p:cNvGrpSpPr>
            <p:nvPr/>
          </p:nvGrpSpPr>
          <p:grpSpPr>
            <a:xfrm>
              <a:off x="4867657" y="2578144"/>
              <a:ext cx="2374123" cy="2034955"/>
              <a:chOff x="5486400" y="2362200"/>
              <a:chExt cx="3422133" cy="2933249"/>
            </a:xfrm>
            <a:solidFill>
              <a:srgbClr val="FA918E"/>
            </a:solidFill>
          </p:grpSpPr>
          <p:grpSp>
            <p:nvGrpSpPr>
              <p:cNvPr id="62" name="Group 61">
                <a:extLst>
                  <a:ext uri="{FF2B5EF4-FFF2-40B4-BE49-F238E27FC236}">
                    <a16:creationId xmlns:a16="http://schemas.microsoft.com/office/drawing/2014/main" id="{54F20077-B29F-4221-85F0-47C855AED2BA}"/>
                  </a:ext>
                </a:extLst>
              </p:cNvPr>
              <p:cNvGrpSpPr/>
              <p:nvPr/>
            </p:nvGrpSpPr>
            <p:grpSpPr>
              <a:xfrm>
                <a:off x="5486400" y="2362200"/>
                <a:ext cx="3422133" cy="2933249"/>
                <a:chOff x="5502238" y="2369073"/>
                <a:chExt cx="3422133" cy="2933249"/>
              </a:xfrm>
              <a:grpFill/>
            </p:grpSpPr>
            <p:grpSp>
              <p:nvGrpSpPr>
                <p:cNvPr id="65" name="Graphic 11" descr="Home">
                  <a:extLst>
                    <a:ext uri="{FF2B5EF4-FFF2-40B4-BE49-F238E27FC236}">
                      <a16:creationId xmlns:a16="http://schemas.microsoft.com/office/drawing/2014/main" id="{21BE8DEE-0DBE-423E-99C0-A8E4B9B04B27}"/>
                    </a:ext>
                  </a:extLst>
                </p:cNvPr>
                <p:cNvGrpSpPr/>
                <p:nvPr/>
              </p:nvGrpSpPr>
              <p:grpSpPr>
                <a:xfrm>
                  <a:off x="5502238" y="2369073"/>
                  <a:ext cx="3422133" cy="2933249"/>
                  <a:chOff x="7658100" y="4610100"/>
                  <a:chExt cx="800100" cy="685798"/>
                </a:xfrm>
                <a:grpFill/>
              </p:grpSpPr>
              <p:sp>
                <p:nvSpPr>
                  <p:cNvPr id="67" name="Freeform: Shape 66">
                    <a:extLst>
                      <a:ext uri="{FF2B5EF4-FFF2-40B4-BE49-F238E27FC236}">
                        <a16:creationId xmlns:a16="http://schemas.microsoft.com/office/drawing/2014/main" id="{333EA18E-DADC-4E10-A825-9CD8AD78C397}"/>
                      </a:ext>
                    </a:extLst>
                  </p:cNvPr>
                  <p:cNvSpPr/>
                  <p:nvPr/>
                </p:nvSpPr>
                <p:spPr>
                  <a:xfrm>
                    <a:off x="7658100" y="4610100"/>
                    <a:ext cx="800100" cy="417194"/>
                  </a:xfrm>
                  <a:custGeom>
                    <a:avLst/>
                    <a:gdLst>
                      <a:gd name="connsiteX0" fmla="*/ 400050 w 800100"/>
                      <a:gd name="connsiteY0" fmla="*/ 0 h 417194"/>
                      <a:gd name="connsiteX1" fmla="*/ 400050 w 800100"/>
                      <a:gd name="connsiteY1" fmla="*/ 0 h 417194"/>
                      <a:gd name="connsiteX2" fmla="*/ 0 w 800100"/>
                      <a:gd name="connsiteY2" fmla="*/ 381000 h 417194"/>
                      <a:gd name="connsiteX3" fmla="*/ 42863 w 800100"/>
                      <a:gd name="connsiteY3" fmla="*/ 417195 h 417194"/>
                      <a:gd name="connsiteX4" fmla="*/ 400050 w 800100"/>
                      <a:gd name="connsiteY4" fmla="*/ 78105 h 417194"/>
                      <a:gd name="connsiteX5" fmla="*/ 400050 w 800100"/>
                      <a:gd name="connsiteY5" fmla="*/ 78105 h 417194"/>
                      <a:gd name="connsiteX6" fmla="*/ 757238 w 800100"/>
                      <a:gd name="connsiteY6" fmla="*/ 417195 h 417194"/>
                      <a:gd name="connsiteX7" fmla="*/ 800100 w 800100"/>
                      <a:gd name="connsiteY7" fmla="*/ 381000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0" h="417194">
                        <a:moveTo>
                          <a:pt x="400050" y="0"/>
                        </a:moveTo>
                        <a:lnTo>
                          <a:pt x="400050" y="0"/>
                        </a:lnTo>
                        <a:lnTo>
                          <a:pt x="0" y="381000"/>
                        </a:lnTo>
                        <a:lnTo>
                          <a:pt x="42863" y="417195"/>
                        </a:lnTo>
                        <a:lnTo>
                          <a:pt x="400050" y="78105"/>
                        </a:lnTo>
                        <a:lnTo>
                          <a:pt x="400050" y="78105"/>
                        </a:lnTo>
                        <a:lnTo>
                          <a:pt x="757238" y="417195"/>
                        </a:lnTo>
                        <a:lnTo>
                          <a:pt x="800100" y="381000"/>
                        </a:ln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8302D81-4783-48A7-AF57-026414BEAC9D}"/>
                      </a:ext>
                    </a:extLst>
                  </p:cNvPr>
                  <p:cNvSpPr/>
                  <p:nvPr/>
                </p:nvSpPr>
                <p:spPr>
                  <a:xfrm>
                    <a:off x="7772400" y="4741543"/>
                    <a:ext cx="571500" cy="554355"/>
                  </a:xfrm>
                  <a:custGeom>
                    <a:avLst/>
                    <a:gdLst>
                      <a:gd name="connsiteX0" fmla="*/ 0 w 571500"/>
                      <a:gd name="connsiteY0" fmla="*/ 271463 h 554355"/>
                      <a:gd name="connsiteX1" fmla="*/ 0 w 571500"/>
                      <a:gd name="connsiteY1" fmla="*/ 554355 h 554355"/>
                      <a:gd name="connsiteX2" fmla="*/ 228600 w 571500"/>
                      <a:gd name="connsiteY2" fmla="*/ 554355 h 554355"/>
                      <a:gd name="connsiteX3" fmla="*/ 228600 w 571500"/>
                      <a:gd name="connsiteY3" fmla="*/ 316230 h 554355"/>
                      <a:gd name="connsiteX4" fmla="*/ 342900 w 571500"/>
                      <a:gd name="connsiteY4" fmla="*/ 316230 h 554355"/>
                      <a:gd name="connsiteX5" fmla="*/ 342900 w 571500"/>
                      <a:gd name="connsiteY5" fmla="*/ 554355 h 554355"/>
                      <a:gd name="connsiteX6" fmla="*/ 571500 w 571500"/>
                      <a:gd name="connsiteY6" fmla="*/ 554355 h 554355"/>
                      <a:gd name="connsiteX7" fmla="*/ 571500 w 571500"/>
                      <a:gd name="connsiteY7" fmla="*/ 271463 h 554355"/>
                      <a:gd name="connsiteX8" fmla="*/ 285750 w 571500"/>
                      <a:gd name="connsiteY8" fmla="*/ 0 h 554355"/>
                      <a:gd name="connsiteX9" fmla="*/ 0 w 571500"/>
                      <a:gd name="connsiteY9" fmla="*/ 271463 h 55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54355">
                        <a:moveTo>
                          <a:pt x="0" y="271463"/>
                        </a:moveTo>
                        <a:lnTo>
                          <a:pt x="0" y="554355"/>
                        </a:lnTo>
                        <a:lnTo>
                          <a:pt x="228600" y="554355"/>
                        </a:lnTo>
                        <a:lnTo>
                          <a:pt x="228600" y="316230"/>
                        </a:lnTo>
                        <a:lnTo>
                          <a:pt x="342900" y="316230"/>
                        </a:lnTo>
                        <a:lnTo>
                          <a:pt x="342900" y="554355"/>
                        </a:lnTo>
                        <a:lnTo>
                          <a:pt x="571500" y="554355"/>
                        </a:lnTo>
                        <a:lnTo>
                          <a:pt x="571500" y="271463"/>
                        </a:lnTo>
                        <a:lnTo>
                          <a:pt x="285750" y="0"/>
                        </a:lnTo>
                        <a:lnTo>
                          <a:pt x="0" y="271463"/>
                        </a:lnTo>
                        <a:close/>
                      </a:path>
                    </a:pathLst>
                  </a:custGeom>
                  <a:grpFill/>
                  <a:ln w="9525" cap="flat">
                    <a:noFill/>
                    <a:prstDash val="solid"/>
                    <a:miter/>
                  </a:ln>
                </p:spPr>
                <p:txBody>
                  <a:bodyPr rtlCol="0" anchor="ctr"/>
                  <a:lstStyle/>
                  <a:p>
                    <a:endParaRPr lang="en-US"/>
                  </a:p>
                </p:txBody>
              </p:sp>
            </p:grpSp>
            <p:sp>
              <p:nvSpPr>
                <p:cNvPr id="66" name="Rectangle 65">
                  <a:extLst>
                    <a:ext uri="{FF2B5EF4-FFF2-40B4-BE49-F238E27FC236}">
                      <a16:creationId xmlns:a16="http://schemas.microsoft.com/office/drawing/2014/main" id="{705FEBA7-84BF-4209-AC54-1C25104ADE2B}"/>
                    </a:ext>
                  </a:extLst>
                </p:cNvPr>
                <p:cNvSpPr/>
                <p:nvPr/>
              </p:nvSpPr>
              <p:spPr>
                <a:xfrm>
                  <a:off x="6781800" y="4148475"/>
                  <a:ext cx="838200" cy="11538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Parallelogram 62">
                <a:extLst>
                  <a:ext uri="{FF2B5EF4-FFF2-40B4-BE49-F238E27FC236}">
                    <a16:creationId xmlns:a16="http://schemas.microsoft.com/office/drawing/2014/main" id="{348C97A8-9325-425A-B3F1-53D97175D7AB}"/>
                  </a:ext>
                </a:extLst>
              </p:cNvPr>
              <p:cNvSpPr/>
              <p:nvPr/>
            </p:nvSpPr>
            <p:spPr>
              <a:xfrm rot="16200000" flipH="1" flipV="1">
                <a:off x="7062836" y="2775935"/>
                <a:ext cx="1465756" cy="124788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arallelogram 63">
                <a:extLst>
                  <a:ext uri="{FF2B5EF4-FFF2-40B4-BE49-F238E27FC236}">
                    <a16:creationId xmlns:a16="http://schemas.microsoft.com/office/drawing/2014/main" id="{55A06FD4-156E-4337-804F-6D02B597313B}"/>
                  </a:ext>
                </a:extLst>
              </p:cNvPr>
              <p:cNvSpPr/>
              <p:nvPr/>
            </p:nvSpPr>
            <p:spPr>
              <a:xfrm rot="5400000" flipV="1">
                <a:off x="5857263" y="2662869"/>
                <a:ext cx="1587900" cy="135187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TextBox 110">
              <a:extLst>
                <a:ext uri="{FF2B5EF4-FFF2-40B4-BE49-F238E27FC236}">
                  <a16:creationId xmlns:a16="http://schemas.microsoft.com/office/drawing/2014/main" id="{C8F49E7E-1CD7-40A5-86D8-DD0648CFCACD}"/>
                </a:ext>
              </a:extLst>
            </p:cNvPr>
            <p:cNvSpPr txBox="1"/>
            <p:nvPr/>
          </p:nvSpPr>
          <p:spPr>
            <a:xfrm>
              <a:off x="5260326" y="4109291"/>
              <a:ext cx="902811" cy="461665"/>
            </a:xfrm>
            <a:prstGeom prst="rect">
              <a:avLst/>
            </a:prstGeom>
            <a:noFill/>
          </p:spPr>
          <p:txBody>
            <a:bodyPr wrap="none" rtlCol="0" anchor="ctr">
              <a:spAutoFit/>
            </a:bodyPr>
            <a:lstStyle/>
            <a:p>
              <a:r>
                <a:rPr lang="en-US" sz="2400">
                  <a:solidFill>
                    <a:srgbClr val="5C0033"/>
                  </a:solidFill>
                  <a:latin typeface="Arial Black" panose="020B0A04020102020204" pitchFamily="34" charset="0"/>
                  <a:ea typeface="Source Sans Pro Black" panose="020B0803030403020204" pitchFamily="34" charset="0"/>
                </a:rPr>
                <a:t>74%</a:t>
              </a:r>
            </a:p>
          </p:txBody>
        </p:sp>
        <p:sp>
          <p:nvSpPr>
            <p:cNvPr id="117" name="TextBox 116">
              <a:extLst>
                <a:ext uri="{FF2B5EF4-FFF2-40B4-BE49-F238E27FC236}">
                  <a16:creationId xmlns:a16="http://schemas.microsoft.com/office/drawing/2014/main" id="{BE32A743-5590-424D-9115-61F42436FCA4}"/>
                </a:ext>
              </a:extLst>
            </p:cNvPr>
            <p:cNvSpPr txBox="1"/>
            <p:nvPr/>
          </p:nvSpPr>
          <p:spPr>
            <a:xfrm>
              <a:off x="5260326" y="4715495"/>
              <a:ext cx="890277" cy="592470"/>
            </a:xfrm>
            <a:prstGeom prst="rect">
              <a:avLst/>
            </a:prstGeom>
            <a:noFill/>
            <a:ln>
              <a:noFill/>
            </a:ln>
          </p:spPr>
          <p:txBody>
            <a:bodyPr wrap="square" rtlCol="0">
              <a:spAutoFit/>
            </a:bodyPr>
            <a:lstStyle/>
            <a:p>
              <a:pPr>
                <a:lnSpc>
                  <a:spcPts val="1300"/>
                </a:lnSpc>
              </a:pPr>
              <a:r>
                <a:rPr lang="en-US" sz="1200">
                  <a:solidFill>
                    <a:srgbClr val="5C0033"/>
                  </a:solidFill>
                  <a:latin typeface="Arial Nova Light" panose="020B0304020202020204" pitchFamily="34" charset="0"/>
                  <a:ea typeface="Source Sans Pro" panose="020B0503030403020204" pitchFamily="34" charset="0"/>
                </a:rPr>
                <a:t>Have a space for guests</a:t>
              </a:r>
            </a:p>
          </p:txBody>
        </p:sp>
      </p:grpSp>
      <p:grpSp>
        <p:nvGrpSpPr>
          <p:cNvPr id="26" name="Group 25">
            <a:extLst>
              <a:ext uri="{FF2B5EF4-FFF2-40B4-BE49-F238E27FC236}">
                <a16:creationId xmlns:a16="http://schemas.microsoft.com/office/drawing/2014/main" id="{CB17D125-D47E-5375-09AD-728F97DA47D2}"/>
              </a:ext>
            </a:extLst>
          </p:cNvPr>
          <p:cNvGrpSpPr/>
          <p:nvPr/>
        </p:nvGrpSpPr>
        <p:grpSpPr>
          <a:xfrm>
            <a:off x="6446304" y="2662934"/>
            <a:ext cx="2275202" cy="2978455"/>
            <a:chOff x="5936116" y="2662934"/>
            <a:chExt cx="2275202" cy="2978455"/>
          </a:xfrm>
        </p:grpSpPr>
        <p:grpSp>
          <p:nvGrpSpPr>
            <p:cNvPr id="69" name="Group 68">
              <a:extLst>
                <a:ext uri="{FF2B5EF4-FFF2-40B4-BE49-F238E27FC236}">
                  <a16:creationId xmlns:a16="http://schemas.microsoft.com/office/drawing/2014/main" id="{F79B71E7-0539-4869-8191-A671265AE73B}"/>
                </a:ext>
              </a:extLst>
            </p:cNvPr>
            <p:cNvGrpSpPr>
              <a:grpSpLocks noChangeAspect="1"/>
            </p:cNvGrpSpPr>
            <p:nvPr/>
          </p:nvGrpSpPr>
          <p:grpSpPr>
            <a:xfrm>
              <a:off x="5936116" y="2662934"/>
              <a:ext cx="2275202" cy="1950166"/>
              <a:chOff x="5486400" y="2362200"/>
              <a:chExt cx="3422133" cy="2933249"/>
            </a:xfrm>
            <a:solidFill>
              <a:srgbClr val="F75D59"/>
            </a:solidFill>
          </p:grpSpPr>
          <p:grpSp>
            <p:nvGrpSpPr>
              <p:cNvPr id="70" name="Group 69">
                <a:extLst>
                  <a:ext uri="{FF2B5EF4-FFF2-40B4-BE49-F238E27FC236}">
                    <a16:creationId xmlns:a16="http://schemas.microsoft.com/office/drawing/2014/main" id="{B70EE627-2FB1-40BD-9C74-B71238E833FC}"/>
                  </a:ext>
                </a:extLst>
              </p:cNvPr>
              <p:cNvGrpSpPr/>
              <p:nvPr/>
            </p:nvGrpSpPr>
            <p:grpSpPr>
              <a:xfrm>
                <a:off x="5486400" y="2362200"/>
                <a:ext cx="3422133" cy="2933249"/>
                <a:chOff x="5502238" y="2369073"/>
                <a:chExt cx="3422133" cy="2933249"/>
              </a:xfrm>
              <a:grpFill/>
            </p:grpSpPr>
            <p:grpSp>
              <p:nvGrpSpPr>
                <p:cNvPr id="73" name="Graphic 11" descr="Home">
                  <a:extLst>
                    <a:ext uri="{FF2B5EF4-FFF2-40B4-BE49-F238E27FC236}">
                      <a16:creationId xmlns:a16="http://schemas.microsoft.com/office/drawing/2014/main" id="{9C2980EA-75A9-4077-A983-300D5F4C7657}"/>
                    </a:ext>
                  </a:extLst>
                </p:cNvPr>
                <p:cNvGrpSpPr/>
                <p:nvPr/>
              </p:nvGrpSpPr>
              <p:grpSpPr>
                <a:xfrm>
                  <a:off x="5502238" y="2369073"/>
                  <a:ext cx="3422133" cy="2933249"/>
                  <a:chOff x="7658100" y="4610100"/>
                  <a:chExt cx="800100" cy="685798"/>
                </a:xfrm>
                <a:grpFill/>
              </p:grpSpPr>
              <p:sp>
                <p:nvSpPr>
                  <p:cNvPr id="75" name="Freeform: Shape 74">
                    <a:extLst>
                      <a:ext uri="{FF2B5EF4-FFF2-40B4-BE49-F238E27FC236}">
                        <a16:creationId xmlns:a16="http://schemas.microsoft.com/office/drawing/2014/main" id="{C36EDA64-BDCA-45EC-91B4-042286C641FB}"/>
                      </a:ext>
                    </a:extLst>
                  </p:cNvPr>
                  <p:cNvSpPr/>
                  <p:nvPr/>
                </p:nvSpPr>
                <p:spPr>
                  <a:xfrm>
                    <a:off x="7658100" y="4610100"/>
                    <a:ext cx="800100" cy="417194"/>
                  </a:xfrm>
                  <a:custGeom>
                    <a:avLst/>
                    <a:gdLst>
                      <a:gd name="connsiteX0" fmla="*/ 400050 w 800100"/>
                      <a:gd name="connsiteY0" fmla="*/ 0 h 417194"/>
                      <a:gd name="connsiteX1" fmla="*/ 400050 w 800100"/>
                      <a:gd name="connsiteY1" fmla="*/ 0 h 417194"/>
                      <a:gd name="connsiteX2" fmla="*/ 0 w 800100"/>
                      <a:gd name="connsiteY2" fmla="*/ 381000 h 417194"/>
                      <a:gd name="connsiteX3" fmla="*/ 42863 w 800100"/>
                      <a:gd name="connsiteY3" fmla="*/ 417195 h 417194"/>
                      <a:gd name="connsiteX4" fmla="*/ 400050 w 800100"/>
                      <a:gd name="connsiteY4" fmla="*/ 78105 h 417194"/>
                      <a:gd name="connsiteX5" fmla="*/ 400050 w 800100"/>
                      <a:gd name="connsiteY5" fmla="*/ 78105 h 417194"/>
                      <a:gd name="connsiteX6" fmla="*/ 757238 w 800100"/>
                      <a:gd name="connsiteY6" fmla="*/ 417195 h 417194"/>
                      <a:gd name="connsiteX7" fmla="*/ 800100 w 800100"/>
                      <a:gd name="connsiteY7" fmla="*/ 381000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0" h="417194">
                        <a:moveTo>
                          <a:pt x="400050" y="0"/>
                        </a:moveTo>
                        <a:lnTo>
                          <a:pt x="400050" y="0"/>
                        </a:lnTo>
                        <a:lnTo>
                          <a:pt x="0" y="381000"/>
                        </a:lnTo>
                        <a:lnTo>
                          <a:pt x="42863" y="417195"/>
                        </a:lnTo>
                        <a:lnTo>
                          <a:pt x="400050" y="78105"/>
                        </a:lnTo>
                        <a:lnTo>
                          <a:pt x="400050" y="78105"/>
                        </a:lnTo>
                        <a:lnTo>
                          <a:pt x="757238" y="417195"/>
                        </a:lnTo>
                        <a:lnTo>
                          <a:pt x="800100" y="38100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30460C0-DE73-4D70-9B8F-8C2B74D11B41}"/>
                      </a:ext>
                    </a:extLst>
                  </p:cNvPr>
                  <p:cNvSpPr/>
                  <p:nvPr/>
                </p:nvSpPr>
                <p:spPr>
                  <a:xfrm>
                    <a:off x="7772400" y="4741543"/>
                    <a:ext cx="571500" cy="554355"/>
                  </a:xfrm>
                  <a:custGeom>
                    <a:avLst/>
                    <a:gdLst>
                      <a:gd name="connsiteX0" fmla="*/ 0 w 571500"/>
                      <a:gd name="connsiteY0" fmla="*/ 271463 h 554355"/>
                      <a:gd name="connsiteX1" fmla="*/ 0 w 571500"/>
                      <a:gd name="connsiteY1" fmla="*/ 554355 h 554355"/>
                      <a:gd name="connsiteX2" fmla="*/ 228600 w 571500"/>
                      <a:gd name="connsiteY2" fmla="*/ 554355 h 554355"/>
                      <a:gd name="connsiteX3" fmla="*/ 228600 w 571500"/>
                      <a:gd name="connsiteY3" fmla="*/ 316230 h 554355"/>
                      <a:gd name="connsiteX4" fmla="*/ 342900 w 571500"/>
                      <a:gd name="connsiteY4" fmla="*/ 316230 h 554355"/>
                      <a:gd name="connsiteX5" fmla="*/ 342900 w 571500"/>
                      <a:gd name="connsiteY5" fmla="*/ 554355 h 554355"/>
                      <a:gd name="connsiteX6" fmla="*/ 571500 w 571500"/>
                      <a:gd name="connsiteY6" fmla="*/ 554355 h 554355"/>
                      <a:gd name="connsiteX7" fmla="*/ 571500 w 571500"/>
                      <a:gd name="connsiteY7" fmla="*/ 271463 h 554355"/>
                      <a:gd name="connsiteX8" fmla="*/ 285750 w 571500"/>
                      <a:gd name="connsiteY8" fmla="*/ 0 h 554355"/>
                      <a:gd name="connsiteX9" fmla="*/ 0 w 571500"/>
                      <a:gd name="connsiteY9" fmla="*/ 271463 h 55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54355">
                        <a:moveTo>
                          <a:pt x="0" y="271463"/>
                        </a:moveTo>
                        <a:lnTo>
                          <a:pt x="0" y="554355"/>
                        </a:lnTo>
                        <a:lnTo>
                          <a:pt x="228600" y="554355"/>
                        </a:lnTo>
                        <a:lnTo>
                          <a:pt x="228600" y="316230"/>
                        </a:lnTo>
                        <a:lnTo>
                          <a:pt x="342900" y="316230"/>
                        </a:lnTo>
                        <a:lnTo>
                          <a:pt x="342900" y="554355"/>
                        </a:lnTo>
                        <a:lnTo>
                          <a:pt x="571500" y="554355"/>
                        </a:lnTo>
                        <a:lnTo>
                          <a:pt x="571500" y="271463"/>
                        </a:lnTo>
                        <a:lnTo>
                          <a:pt x="285750" y="0"/>
                        </a:lnTo>
                        <a:lnTo>
                          <a:pt x="0" y="271463"/>
                        </a:lnTo>
                        <a:close/>
                      </a:path>
                    </a:pathLst>
                  </a:custGeom>
                  <a:grpFill/>
                  <a:ln w="9525" cap="flat">
                    <a:noFill/>
                    <a:prstDash val="solid"/>
                    <a:miter/>
                  </a:ln>
                </p:spPr>
                <p:txBody>
                  <a:bodyPr rtlCol="0" anchor="ctr"/>
                  <a:lstStyle/>
                  <a:p>
                    <a:endParaRPr lang="en-US" dirty="0"/>
                  </a:p>
                </p:txBody>
              </p:sp>
            </p:grpSp>
            <p:sp>
              <p:nvSpPr>
                <p:cNvPr id="74" name="Rectangle 73">
                  <a:extLst>
                    <a:ext uri="{FF2B5EF4-FFF2-40B4-BE49-F238E27FC236}">
                      <a16:creationId xmlns:a16="http://schemas.microsoft.com/office/drawing/2014/main" id="{8CCBB44A-C552-482E-9C7A-BF4FD474347E}"/>
                    </a:ext>
                  </a:extLst>
                </p:cNvPr>
                <p:cNvSpPr/>
                <p:nvPr/>
              </p:nvSpPr>
              <p:spPr>
                <a:xfrm>
                  <a:off x="6781800" y="4148475"/>
                  <a:ext cx="838200" cy="11538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Parallelogram 70">
                <a:extLst>
                  <a:ext uri="{FF2B5EF4-FFF2-40B4-BE49-F238E27FC236}">
                    <a16:creationId xmlns:a16="http://schemas.microsoft.com/office/drawing/2014/main" id="{97810100-9EAD-4E02-BA53-A093B9418C76}"/>
                  </a:ext>
                </a:extLst>
              </p:cNvPr>
              <p:cNvSpPr/>
              <p:nvPr/>
            </p:nvSpPr>
            <p:spPr>
              <a:xfrm rot="16200000" flipH="1" flipV="1">
                <a:off x="7043735" y="2704946"/>
                <a:ext cx="1465757" cy="124788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arallelogram 71">
                <a:extLst>
                  <a:ext uri="{FF2B5EF4-FFF2-40B4-BE49-F238E27FC236}">
                    <a16:creationId xmlns:a16="http://schemas.microsoft.com/office/drawing/2014/main" id="{5DD92D89-BD76-4E9D-8BF9-5B24C9A45BD2}"/>
                  </a:ext>
                </a:extLst>
              </p:cNvPr>
              <p:cNvSpPr/>
              <p:nvPr/>
            </p:nvSpPr>
            <p:spPr>
              <a:xfrm rot="5400000" flipV="1">
                <a:off x="5885443" y="2737731"/>
                <a:ext cx="1465757" cy="124788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2" name="TextBox 111">
              <a:extLst>
                <a:ext uri="{FF2B5EF4-FFF2-40B4-BE49-F238E27FC236}">
                  <a16:creationId xmlns:a16="http://schemas.microsoft.com/office/drawing/2014/main" id="{5A21D96D-FA1F-41BB-9F00-7E3C63891802}"/>
                </a:ext>
              </a:extLst>
            </p:cNvPr>
            <p:cNvSpPr txBox="1"/>
            <p:nvPr/>
          </p:nvSpPr>
          <p:spPr>
            <a:xfrm>
              <a:off x="6315519" y="4109291"/>
              <a:ext cx="902811" cy="461665"/>
            </a:xfrm>
            <a:prstGeom prst="rect">
              <a:avLst/>
            </a:prstGeom>
            <a:noFill/>
          </p:spPr>
          <p:txBody>
            <a:bodyPr wrap="none" rtlCol="0" anchor="ctr">
              <a:spAutoFit/>
            </a:bodyPr>
            <a:lstStyle/>
            <a:p>
              <a:r>
                <a:rPr lang="en-US" sz="2400">
                  <a:solidFill>
                    <a:srgbClr val="5C0033"/>
                  </a:solidFill>
                  <a:latin typeface="Arial Black" panose="020B0A04020102020204" pitchFamily="34" charset="0"/>
                  <a:ea typeface="Source Sans Pro Black" panose="020B0803030403020204" pitchFamily="34" charset="0"/>
                </a:rPr>
                <a:t>73%</a:t>
              </a:r>
            </a:p>
          </p:txBody>
        </p:sp>
        <p:sp>
          <p:nvSpPr>
            <p:cNvPr id="118" name="TextBox 117">
              <a:extLst>
                <a:ext uri="{FF2B5EF4-FFF2-40B4-BE49-F238E27FC236}">
                  <a16:creationId xmlns:a16="http://schemas.microsoft.com/office/drawing/2014/main" id="{C03D213C-0309-4A4F-A037-385496B1D5E3}"/>
                </a:ext>
              </a:extLst>
            </p:cNvPr>
            <p:cNvSpPr txBox="1"/>
            <p:nvPr/>
          </p:nvSpPr>
          <p:spPr>
            <a:xfrm>
              <a:off x="6300353" y="4715495"/>
              <a:ext cx="890277" cy="925894"/>
            </a:xfrm>
            <a:prstGeom prst="rect">
              <a:avLst/>
            </a:prstGeom>
            <a:noFill/>
            <a:ln>
              <a:noFill/>
            </a:ln>
          </p:spPr>
          <p:txBody>
            <a:bodyPr wrap="square" rtlCol="0">
              <a:spAutoFit/>
            </a:bodyPr>
            <a:lstStyle/>
            <a:p>
              <a:pPr>
                <a:lnSpc>
                  <a:spcPts val="1300"/>
                </a:lnSpc>
              </a:pPr>
              <a:r>
                <a:rPr lang="en-US" sz="1200">
                  <a:solidFill>
                    <a:srgbClr val="5C0033"/>
                  </a:solidFill>
                  <a:latin typeface="Arial Nova Light" panose="020B0304020202020204" pitchFamily="34" charset="0"/>
                  <a:ea typeface="Source Sans Pro" panose="020B0503030403020204" pitchFamily="34" charset="0"/>
                </a:rPr>
                <a:t>Feel safer by having someone living nearby</a:t>
              </a:r>
            </a:p>
          </p:txBody>
        </p:sp>
      </p:grpSp>
      <p:grpSp>
        <p:nvGrpSpPr>
          <p:cNvPr id="27" name="Group 26">
            <a:extLst>
              <a:ext uri="{FF2B5EF4-FFF2-40B4-BE49-F238E27FC236}">
                <a16:creationId xmlns:a16="http://schemas.microsoft.com/office/drawing/2014/main" id="{A4D2E77C-12A1-6660-9C76-AEB62D1C2B58}"/>
              </a:ext>
            </a:extLst>
          </p:cNvPr>
          <p:cNvGrpSpPr/>
          <p:nvPr/>
        </p:nvGrpSpPr>
        <p:grpSpPr>
          <a:xfrm>
            <a:off x="7709789" y="2832514"/>
            <a:ext cx="2077359" cy="2808875"/>
            <a:chOff x="6925057" y="2832514"/>
            <a:chExt cx="2077359" cy="2808875"/>
          </a:xfrm>
        </p:grpSpPr>
        <p:grpSp>
          <p:nvGrpSpPr>
            <p:cNvPr id="88" name="Group 87">
              <a:extLst>
                <a:ext uri="{FF2B5EF4-FFF2-40B4-BE49-F238E27FC236}">
                  <a16:creationId xmlns:a16="http://schemas.microsoft.com/office/drawing/2014/main" id="{A0C97025-35F5-4E66-B1A0-CA852D39D565}"/>
                </a:ext>
              </a:extLst>
            </p:cNvPr>
            <p:cNvGrpSpPr>
              <a:grpSpLocks noChangeAspect="1"/>
            </p:cNvGrpSpPr>
            <p:nvPr/>
          </p:nvGrpSpPr>
          <p:grpSpPr>
            <a:xfrm>
              <a:off x="6925057" y="2832514"/>
              <a:ext cx="2077359" cy="1780586"/>
              <a:chOff x="5486400" y="2362200"/>
              <a:chExt cx="3422133" cy="2933249"/>
            </a:xfrm>
            <a:solidFill>
              <a:srgbClr val="EF1300"/>
            </a:solidFill>
          </p:grpSpPr>
          <p:grpSp>
            <p:nvGrpSpPr>
              <p:cNvPr id="90" name="Group 89">
                <a:extLst>
                  <a:ext uri="{FF2B5EF4-FFF2-40B4-BE49-F238E27FC236}">
                    <a16:creationId xmlns:a16="http://schemas.microsoft.com/office/drawing/2014/main" id="{E73B777E-D603-4DB6-98F7-490EFD7AE602}"/>
                  </a:ext>
                </a:extLst>
              </p:cNvPr>
              <p:cNvGrpSpPr/>
              <p:nvPr/>
            </p:nvGrpSpPr>
            <p:grpSpPr>
              <a:xfrm>
                <a:off x="5486400" y="2362200"/>
                <a:ext cx="3422133" cy="2933249"/>
                <a:chOff x="5502238" y="2369073"/>
                <a:chExt cx="3422133" cy="2933249"/>
              </a:xfrm>
              <a:grpFill/>
            </p:grpSpPr>
            <p:grpSp>
              <p:nvGrpSpPr>
                <p:cNvPr id="93" name="Graphic 11" descr="Home">
                  <a:extLst>
                    <a:ext uri="{FF2B5EF4-FFF2-40B4-BE49-F238E27FC236}">
                      <a16:creationId xmlns:a16="http://schemas.microsoft.com/office/drawing/2014/main" id="{FA96166D-555D-4E27-BC53-65F4DD2E8548}"/>
                    </a:ext>
                  </a:extLst>
                </p:cNvPr>
                <p:cNvGrpSpPr/>
                <p:nvPr/>
              </p:nvGrpSpPr>
              <p:grpSpPr>
                <a:xfrm>
                  <a:off x="5502238" y="2369073"/>
                  <a:ext cx="3422133" cy="2933249"/>
                  <a:chOff x="7658100" y="4610100"/>
                  <a:chExt cx="800100" cy="685798"/>
                </a:xfrm>
                <a:grpFill/>
              </p:grpSpPr>
              <p:sp>
                <p:nvSpPr>
                  <p:cNvPr id="95" name="Freeform: Shape 94">
                    <a:extLst>
                      <a:ext uri="{FF2B5EF4-FFF2-40B4-BE49-F238E27FC236}">
                        <a16:creationId xmlns:a16="http://schemas.microsoft.com/office/drawing/2014/main" id="{A1490DDF-8273-4013-9808-3305145113C1}"/>
                      </a:ext>
                    </a:extLst>
                  </p:cNvPr>
                  <p:cNvSpPr/>
                  <p:nvPr/>
                </p:nvSpPr>
                <p:spPr>
                  <a:xfrm>
                    <a:off x="7658100" y="4610100"/>
                    <a:ext cx="800100" cy="417194"/>
                  </a:xfrm>
                  <a:custGeom>
                    <a:avLst/>
                    <a:gdLst>
                      <a:gd name="connsiteX0" fmla="*/ 400050 w 800100"/>
                      <a:gd name="connsiteY0" fmla="*/ 0 h 417194"/>
                      <a:gd name="connsiteX1" fmla="*/ 400050 w 800100"/>
                      <a:gd name="connsiteY1" fmla="*/ 0 h 417194"/>
                      <a:gd name="connsiteX2" fmla="*/ 0 w 800100"/>
                      <a:gd name="connsiteY2" fmla="*/ 381000 h 417194"/>
                      <a:gd name="connsiteX3" fmla="*/ 42863 w 800100"/>
                      <a:gd name="connsiteY3" fmla="*/ 417195 h 417194"/>
                      <a:gd name="connsiteX4" fmla="*/ 400050 w 800100"/>
                      <a:gd name="connsiteY4" fmla="*/ 78105 h 417194"/>
                      <a:gd name="connsiteX5" fmla="*/ 400050 w 800100"/>
                      <a:gd name="connsiteY5" fmla="*/ 78105 h 417194"/>
                      <a:gd name="connsiteX6" fmla="*/ 757238 w 800100"/>
                      <a:gd name="connsiteY6" fmla="*/ 417195 h 417194"/>
                      <a:gd name="connsiteX7" fmla="*/ 800100 w 800100"/>
                      <a:gd name="connsiteY7" fmla="*/ 381000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0" h="417194">
                        <a:moveTo>
                          <a:pt x="400050" y="0"/>
                        </a:moveTo>
                        <a:lnTo>
                          <a:pt x="400050" y="0"/>
                        </a:lnTo>
                        <a:lnTo>
                          <a:pt x="0" y="381000"/>
                        </a:lnTo>
                        <a:lnTo>
                          <a:pt x="42863" y="417195"/>
                        </a:lnTo>
                        <a:lnTo>
                          <a:pt x="400050" y="78105"/>
                        </a:lnTo>
                        <a:lnTo>
                          <a:pt x="400050" y="78105"/>
                        </a:lnTo>
                        <a:lnTo>
                          <a:pt x="757238" y="417195"/>
                        </a:lnTo>
                        <a:lnTo>
                          <a:pt x="800100" y="381000"/>
                        </a:ln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1133BB9B-E6CE-483C-84AB-60662AFB1231}"/>
                      </a:ext>
                    </a:extLst>
                  </p:cNvPr>
                  <p:cNvSpPr/>
                  <p:nvPr/>
                </p:nvSpPr>
                <p:spPr>
                  <a:xfrm>
                    <a:off x="7772400" y="4741543"/>
                    <a:ext cx="571500" cy="554355"/>
                  </a:xfrm>
                  <a:custGeom>
                    <a:avLst/>
                    <a:gdLst>
                      <a:gd name="connsiteX0" fmla="*/ 0 w 571500"/>
                      <a:gd name="connsiteY0" fmla="*/ 271463 h 554355"/>
                      <a:gd name="connsiteX1" fmla="*/ 0 w 571500"/>
                      <a:gd name="connsiteY1" fmla="*/ 554355 h 554355"/>
                      <a:gd name="connsiteX2" fmla="*/ 228600 w 571500"/>
                      <a:gd name="connsiteY2" fmla="*/ 554355 h 554355"/>
                      <a:gd name="connsiteX3" fmla="*/ 228600 w 571500"/>
                      <a:gd name="connsiteY3" fmla="*/ 316230 h 554355"/>
                      <a:gd name="connsiteX4" fmla="*/ 342900 w 571500"/>
                      <a:gd name="connsiteY4" fmla="*/ 316230 h 554355"/>
                      <a:gd name="connsiteX5" fmla="*/ 342900 w 571500"/>
                      <a:gd name="connsiteY5" fmla="*/ 554355 h 554355"/>
                      <a:gd name="connsiteX6" fmla="*/ 571500 w 571500"/>
                      <a:gd name="connsiteY6" fmla="*/ 554355 h 554355"/>
                      <a:gd name="connsiteX7" fmla="*/ 571500 w 571500"/>
                      <a:gd name="connsiteY7" fmla="*/ 271463 h 554355"/>
                      <a:gd name="connsiteX8" fmla="*/ 285750 w 571500"/>
                      <a:gd name="connsiteY8" fmla="*/ 0 h 554355"/>
                      <a:gd name="connsiteX9" fmla="*/ 0 w 571500"/>
                      <a:gd name="connsiteY9" fmla="*/ 271463 h 55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54355">
                        <a:moveTo>
                          <a:pt x="0" y="271463"/>
                        </a:moveTo>
                        <a:lnTo>
                          <a:pt x="0" y="554355"/>
                        </a:lnTo>
                        <a:lnTo>
                          <a:pt x="228600" y="554355"/>
                        </a:lnTo>
                        <a:lnTo>
                          <a:pt x="228600" y="316230"/>
                        </a:lnTo>
                        <a:lnTo>
                          <a:pt x="342900" y="316230"/>
                        </a:lnTo>
                        <a:lnTo>
                          <a:pt x="342900" y="554355"/>
                        </a:lnTo>
                        <a:lnTo>
                          <a:pt x="571500" y="554355"/>
                        </a:lnTo>
                        <a:lnTo>
                          <a:pt x="571500" y="271463"/>
                        </a:lnTo>
                        <a:lnTo>
                          <a:pt x="285750" y="0"/>
                        </a:lnTo>
                        <a:lnTo>
                          <a:pt x="0" y="271463"/>
                        </a:lnTo>
                        <a:close/>
                      </a:path>
                    </a:pathLst>
                  </a:custGeom>
                  <a:grpFill/>
                  <a:ln w="9525" cap="flat">
                    <a:noFill/>
                    <a:prstDash val="solid"/>
                    <a:miter/>
                  </a:ln>
                </p:spPr>
                <p:txBody>
                  <a:bodyPr rtlCol="0" anchor="ctr"/>
                  <a:lstStyle/>
                  <a:p>
                    <a:endParaRPr lang="en-US"/>
                  </a:p>
                </p:txBody>
              </p:sp>
            </p:grpSp>
            <p:sp>
              <p:nvSpPr>
                <p:cNvPr id="94" name="Rectangle 93">
                  <a:extLst>
                    <a:ext uri="{FF2B5EF4-FFF2-40B4-BE49-F238E27FC236}">
                      <a16:creationId xmlns:a16="http://schemas.microsoft.com/office/drawing/2014/main" id="{4DCD54F9-49AB-4557-96E3-177BD30ABFC9}"/>
                    </a:ext>
                  </a:extLst>
                </p:cNvPr>
                <p:cNvSpPr/>
                <p:nvPr/>
              </p:nvSpPr>
              <p:spPr>
                <a:xfrm>
                  <a:off x="6781800" y="4148475"/>
                  <a:ext cx="838200" cy="11538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Parallelogram 90">
                <a:extLst>
                  <a:ext uri="{FF2B5EF4-FFF2-40B4-BE49-F238E27FC236}">
                    <a16:creationId xmlns:a16="http://schemas.microsoft.com/office/drawing/2014/main" id="{ACE5FDD6-F394-44AA-B6FA-AC21968AB1B9}"/>
                  </a:ext>
                </a:extLst>
              </p:cNvPr>
              <p:cNvSpPr/>
              <p:nvPr/>
            </p:nvSpPr>
            <p:spPr>
              <a:xfrm rot="16200000" flipH="1" flipV="1">
                <a:off x="7062836" y="2743698"/>
                <a:ext cx="1465756" cy="124788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Parallelogram 91">
                <a:extLst>
                  <a:ext uri="{FF2B5EF4-FFF2-40B4-BE49-F238E27FC236}">
                    <a16:creationId xmlns:a16="http://schemas.microsoft.com/office/drawing/2014/main" id="{56A73B0E-A911-48C4-975E-D94DE62977E8}"/>
                  </a:ext>
                </a:extLst>
              </p:cNvPr>
              <p:cNvSpPr/>
              <p:nvPr/>
            </p:nvSpPr>
            <p:spPr>
              <a:xfrm rot="5400000" flipV="1">
                <a:off x="5866341" y="2775935"/>
                <a:ext cx="1465756" cy="124788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TextBox 112">
              <a:extLst>
                <a:ext uri="{FF2B5EF4-FFF2-40B4-BE49-F238E27FC236}">
                  <a16:creationId xmlns:a16="http://schemas.microsoft.com/office/drawing/2014/main" id="{BFA29C7B-FB7B-42E1-BAA8-E22664D461B5}"/>
                </a:ext>
              </a:extLst>
            </p:cNvPr>
            <p:cNvSpPr txBox="1"/>
            <p:nvPr/>
          </p:nvSpPr>
          <p:spPr>
            <a:xfrm>
              <a:off x="7267617" y="4109291"/>
              <a:ext cx="902811" cy="461665"/>
            </a:xfrm>
            <a:prstGeom prst="rect">
              <a:avLst/>
            </a:prstGeom>
            <a:noFill/>
          </p:spPr>
          <p:txBody>
            <a:bodyPr wrap="none" rtlCol="0" anchor="ctr">
              <a:spAutoFit/>
            </a:bodyPr>
            <a:lstStyle/>
            <a:p>
              <a:r>
                <a:rPr lang="en-US" sz="2400" dirty="0">
                  <a:solidFill>
                    <a:srgbClr val="5C0033"/>
                  </a:solidFill>
                  <a:latin typeface="Arial Black" panose="020B0A04020102020204" pitchFamily="34" charset="0"/>
                  <a:ea typeface="Source Sans Pro Black" panose="020B0803030403020204" pitchFamily="34" charset="0"/>
                </a:rPr>
                <a:t>65%</a:t>
              </a:r>
            </a:p>
          </p:txBody>
        </p:sp>
        <p:sp>
          <p:nvSpPr>
            <p:cNvPr id="119" name="TextBox 118">
              <a:extLst>
                <a:ext uri="{FF2B5EF4-FFF2-40B4-BE49-F238E27FC236}">
                  <a16:creationId xmlns:a16="http://schemas.microsoft.com/office/drawing/2014/main" id="{A5B24A37-5559-45FB-B912-C5AA0CD43EE8}"/>
                </a:ext>
              </a:extLst>
            </p:cNvPr>
            <p:cNvSpPr txBox="1"/>
            <p:nvPr/>
          </p:nvSpPr>
          <p:spPr>
            <a:xfrm>
              <a:off x="7267617" y="4715495"/>
              <a:ext cx="745572" cy="925894"/>
            </a:xfrm>
            <a:prstGeom prst="rect">
              <a:avLst/>
            </a:prstGeom>
            <a:noFill/>
            <a:ln>
              <a:noFill/>
            </a:ln>
          </p:spPr>
          <p:txBody>
            <a:bodyPr wrap="square" rtlCol="0">
              <a:spAutoFit/>
            </a:bodyPr>
            <a:lstStyle/>
            <a:p>
              <a:pPr>
                <a:lnSpc>
                  <a:spcPts val="1300"/>
                </a:lnSpc>
              </a:pPr>
              <a:r>
                <a:rPr lang="en-US" sz="1200">
                  <a:solidFill>
                    <a:srgbClr val="5C0033"/>
                  </a:solidFill>
                  <a:latin typeface="Arial Nova Light" panose="020B0304020202020204" pitchFamily="34" charset="0"/>
                  <a:ea typeface="Source Sans Pro" panose="020B0503030403020204" pitchFamily="34" charset="0"/>
                </a:rPr>
                <a:t>Increase the value of their home</a:t>
              </a:r>
            </a:p>
          </p:txBody>
        </p:sp>
      </p:grpSp>
      <p:grpSp>
        <p:nvGrpSpPr>
          <p:cNvPr id="28" name="Group 27">
            <a:extLst>
              <a:ext uri="{FF2B5EF4-FFF2-40B4-BE49-F238E27FC236}">
                <a16:creationId xmlns:a16="http://schemas.microsoft.com/office/drawing/2014/main" id="{F307E818-D67C-E3CF-99E1-751EBEBD36FF}"/>
              </a:ext>
            </a:extLst>
          </p:cNvPr>
          <p:cNvGrpSpPr/>
          <p:nvPr/>
        </p:nvGrpSpPr>
        <p:grpSpPr>
          <a:xfrm>
            <a:off x="9086369" y="3086882"/>
            <a:ext cx="1780592" cy="2387794"/>
            <a:chOff x="7915656" y="3086882"/>
            <a:chExt cx="1780592" cy="2387794"/>
          </a:xfrm>
        </p:grpSpPr>
        <p:grpSp>
          <p:nvGrpSpPr>
            <p:cNvPr id="100" name="Group 99">
              <a:extLst>
                <a:ext uri="{FF2B5EF4-FFF2-40B4-BE49-F238E27FC236}">
                  <a16:creationId xmlns:a16="http://schemas.microsoft.com/office/drawing/2014/main" id="{8A318470-C1E0-442E-9017-B6A17C07037C}"/>
                </a:ext>
              </a:extLst>
            </p:cNvPr>
            <p:cNvGrpSpPr>
              <a:grpSpLocks noChangeAspect="1"/>
            </p:cNvGrpSpPr>
            <p:nvPr/>
          </p:nvGrpSpPr>
          <p:grpSpPr>
            <a:xfrm>
              <a:off x="7915656" y="3086882"/>
              <a:ext cx="1780592" cy="1526217"/>
              <a:chOff x="5486400" y="2362200"/>
              <a:chExt cx="3422133" cy="2933249"/>
            </a:xfrm>
            <a:solidFill>
              <a:srgbClr val="D60F00"/>
            </a:solidFill>
          </p:grpSpPr>
          <p:grpSp>
            <p:nvGrpSpPr>
              <p:cNvPr id="102" name="Group 101">
                <a:extLst>
                  <a:ext uri="{FF2B5EF4-FFF2-40B4-BE49-F238E27FC236}">
                    <a16:creationId xmlns:a16="http://schemas.microsoft.com/office/drawing/2014/main" id="{ED2E614E-5AD3-4492-9B3B-3A2CA6B83471}"/>
                  </a:ext>
                </a:extLst>
              </p:cNvPr>
              <p:cNvGrpSpPr/>
              <p:nvPr/>
            </p:nvGrpSpPr>
            <p:grpSpPr>
              <a:xfrm>
                <a:off x="5486400" y="2362200"/>
                <a:ext cx="3422133" cy="2933249"/>
                <a:chOff x="5502238" y="2369073"/>
                <a:chExt cx="3422133" cy="2933249"/>
              </a:xfrm>
              <a:grpFill/>
            </p:grpSpPr>
            <p:grpSp>
              <p:nvGrpSpPr>
                <p:cNvPr id="105" name="Graphic 11" descr="Home">
                  <a:extLst>
                    <a:ext uri="{FF2B5EF4-FFF2-40B4-BE49-F238E27FC236}">
                      <a16:creationId xmlns:a16="http://schemas.microsoft.com/office/drawing/2014/main" id="{ED6D07BA-A90E-4C6C-B511-941EA791A1DC}"/>
                    </a:ext>
                  </a:extLst>
                </p:cNvPr>
                <p:cNvGrpSpPr/>
                <p:nvPr/>
              </p:nvGrpSpPr>
              <p:grpSpPr>
                <a:xfrm>
                  <a:off x="5502238" y="2369073"/>
                  <a:ext cx="3422133" cy="2933249"/>
                  <a:chOff x="7658100" y="4610100"/>
                  <a:chExt cx="800100" cy="685798"/>
                </a:xfrm>
                <a:grpFill/>
              </p:grpSpPr>
              <p:sp>
                <p:nvSpPr>
                  <p:cNvPr id="107" name="Freeform: Shape 106">
                    <a:extLst>
                      <a:ext uri="{FF2B5EF4-FFF2-40B4-BE49-F238E27FC236}">
                        <a16:creationId xmlns:a16="http://schemas.microsoft.com/office/drawing/2014/main" id="{7735CCC2-248C-4EC9-ABB0-6E825B88FA35}"/>
                      </a:ext>
                    </a:extLst>
                  </p:cNvPr>
                  <p:cNvSpPr/>
                  <p:nvPr/>
                </p:nvSpPr>
                <p:spPr>
                  <a:xfrm>
                    <a:off x="7658100" y="4610100"/>
                    <a:ext cx="800100" cy="417194"/>
                  </a:xfrm>
                  <a:custGeom>
                    <a:avLst/>
                    <a:gdLst>
                      <a:gd name="connsiteX0" fmla="*/ 400050 w 800100"/>
                      <a:gd name="connsiteY0" fmla="*/ 0 h 417194"/>
                      <a:gd name="connsiteX1" fmla="*/ 400050 w 800100"/>
                      <a:gd name="connsiteY1" fmla="*/ 0 h 417194"/>
                      <a:gd name="connsiteX2" fmla="*/ 0 w 800100"/>
                      <a:gd name="connsiteY2" fmla="*/ 381000 h 417194"/>
                      <a:gd name="connsiteX3" fmla="*/ 42863 w 800100"/>
                      <a:gd name="connsiteY3" fmla="*/ 417195 h 417194"/>
                      <a:gd name="connsiteX4" fmla="*/ 400050 w 800100"/>
                      <a:gd name="connsiteY4" fmla="*/ 78105 h 417194"/>
                      <a:gd name="connsiteX5" fmla="*/ 400050 w 800100"/>
                      <a:gd name="connsiteY5" fmla="*/ 78105 h 417194"/>
                      <a:gd name="connsiteX6" fmla="*/ 757238 w 800100"/>
                      <a:gd name="connsiteY6" fmla="*/ 417195 h 417194"/>
                      <a:gd name="connsiteX7" fmla="*/ 800100 w 800100"/>
                      <a:gd name="connsiteY7" fmla="*/ 381000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0" h="417194">
                        <a:moveTo>
                          <a:pt x="400050" y="0"/>
                        </a:moveTo>
                        <a:lnTo>
                          <a:pt x="400050" y="0"/>
                        </a:lnTo>
                        <a:lnTo>
                          <a:pt x="0" y="381000"/>
                        </a:lnTo>
                        <a:lnTo>
                          <a:pt x="42863" y="417195"/>
                        </a:lnTo>
                        <a:lnTo>
                          <a:pt x="400050" y="78105"/>
                        </a:lnTo>
                        <a:lnTo>
                          <a:pt x="400050" y="78105"/>
                        </a:lnTo>
                        <a:lnTo>
                          <a:pt x="757238" y="417195"/>
                        </a:lnTo>
                        <a:lnTo>
                          <a:pt x="800100" y="381000"/>
                        </a:ln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8952E271-7ADB-4932-89D2-D6E473E7811D}"/>
                      </a:ext>
                    </a:extLst>
                  </p:cNvPr>
                  <p:cNvSpPr/>
                  <p:nvPr/>
                </p:nvSpPr>
                <p:spPr>
                  <a:xfrm>
                    <a:off x="7772400" y="4741543"/>
                    <a:ext cx="571500" cy="554355"/>
                  </a:xfrm>
                  <a:custGeom>
                    <a:avLst/>
                    <a:gdLst>
                      <a:gd name="connsiteX0" fmla="*/ 0 w 571500"/>
                      <a:gd name="connsiteY0" fmla="*/ 271463 h 554355"/>
                      <a:gd name="connsiteX1" fmla="*/ 0 w 571500"/>
                      <a:gd name="connsiteY1" fmla="*/ 554355 h 554355"/>
                      <a:gd name="connsiteX2" fmla="*/ 228600 w 571500"/>
                      <a:gd name="connsiteY2" fmla="*/ 554355 h 554355"/>
                      <a:gd name="connsiteX3" fmla="*/ 228600 w 571500"/>
                      <a:gd name="connsiteY3" fmla="*/ 316230 h 554355"/>
                      <a:gd name="connsiteX4" fmla="*/ 342900 w 571500"/>
                      <a:gd name="connsiteY4" fmla="*/ 316230 h 554355"/>
                      <a:gd name="connsiteX5" fmla="*/ 342900 w 571500"/>
                      <a:gd name="connsiteY5" fmla="*/ 554355 h 554355"/>
                      <a:gd name="connsiteX6" fmla="*/ 571500 w 571500"/>
                      <a:gd name="connsiteY6" fmla="*/ 554355 h 554355"/>
                      <a:gd name="connsiteX7" fmla="*/ 571500 w 571500"/>
                      <a:gd name="connsiteY7" fmla="*/ 271463 h 554355"/>
                      <a:gd name="connsiteX8" fmla="*/ 285750 w 571500"/>
                      <a:gd name="connsiteY8" fmla="*/ 0 h 554355"/>
                      <a:gd name="connsiteX9" fmla="*/ 0 w 571500"/>
                      <a:gd name="connsiteY9" fmla="*/ 271463 h 55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54355">
                        <a:moveTo>
                          <a:pt x="0" y="271463"/>
                        </a:moveTo>
                        <a:lnTo>
                          <a:pt x="0" y="554355"/>
                        </a:lnTo>
                        <a:lnTo>
                          <a:pt x="228600" y="554355"/>
                        </a:lnTo>
                        <a:lnTo>
                          <a:pt x="228600" y="316230"/>
                        </a:lnTo>
                        <a:lnTo>
                          <a:pt x="342900" y="316230"/>
                        </a:lnTo>
                        <a:lnTo>
                          <a:pt x="342900" y="554355"/>
                        </a:lnTo>
                        <a:lnTo>
                          <a:pt x="571500" y="554355"/>
                        </a:lnTo>
                        <a:lnTo>
                          <a:pt x="571500" y="271463"/>
                        </a:lnTo>
                        <a:lnTo>
                          <a:pt x="285750" y="0"/>
                        </a:lnTo>
                        <a:lnTo>
                          <a:pt x="0" y="271463"/>
                        </a:lnTo>
                        <a:close/>
                      </a:path>
                    </a:pathLst>
                  </a:custGeom>
                  <a:grpFill/>
                  <a:ln w="9525" cap="flat">
                    <a:noFill/>
                    <a:prstDash val="solid"/>
                    <a:miter/>
                  </a:ln>
                </p:spPr>
                <p:txBody>
                  <a:bodyPr rtlCol="0" anchor="ctr"/>
                  <a:lstStyle/>
                  <a:p>
                    <a:endParaRPr lang="en-US"/>
                  </a:p>
                </p:txBody>
              </p:sp>
            </p:grpSp>
            <p:sp>
              <p:nvSpPr>
                <p:cNvPr id="106" name="Rectangle 105">
                  <a:extLst>
                    <a:ext uri="{FF2B5EF4-FFF2-40B4-BE49-F238E27FC236}">
                      <a16:creationId xmlns:a16="http://schemas.microsoft.com/office/drawing/2014/main" id="{4F0193CE-0EDA-4848-8554-2F428855FACD}"/>
                    </a:ext>
                  </a:extLst>
                </p:cNvPr>
                <p:cNvSpPr/>
                <p:nvPr/>
              </p:nvSpPr>
              <p:spPr>
                <a:xfrm>
                  <a:off x="6781800" y="4148475"/>
                  <a:ext cx="838200" cy="11538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Parallelogram 102">
                <a:extLst>
                  <a:ext uri="{FF2B5EF4-FFF2-40B4-BE49-F238E27FC236}">
                    <a16:creationId xmlns:a16="http://schemas.microsoft.com/office/drawing/2014/main" id="{A8AED6F3-DD98-49DB-9A11-3CD2855D46E6}"/>
                  </a:ext>
                </a:extLst>
              </p:cNvPr>
              <p:cNvSpPr/>
              <p:nvPr/>
            </p:nvSpPr>
            <p:spPr>
              <a:xfrm rot="16200000" flipH="1" flipV="1">
                <a:off x="7062836" y="2775935"/>
                <a:ext cx="1465756" cy="124788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Parallelogram 103">
                <a:extLst>
                  <a:ext uri="{FF2B5EF4-FFF2-40B4-BE49-F238E27FC236}">
                    <a16:creationId xmlns:a16="http://schemas.microsoft.com/office/drawing/2014/main" id="{A01C5E17-B7D2-4886-8E31-77ECCBBF7D03}"/>
                  </a:ext>
                </a:extLst>
              </p:cNvPr>
              <p:cNvSpPr/>
              <p:nvPr/>
            </p:nvSpPr>
            <p:spPr>
              <a:xfrm rot="5400000" flipV="1">
                <a:off x="5866341" y="2775935"/>
                <a:ext cx="1465756" cy="1247886"/>
              </a:xfrm>
              <a:prstGeom prst="parallelogram">
                <a:avLst>
                  <a:gd name="adj" fmla="val 901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TextBox 113">
              <a:extLst>
                <a:ext uri="{FF2B5EF4-FFF2-40B4-BE49-F238E27FC236}">
                  <a16:creationId xmlns:a16="http://schemas.microsoft.com/office/drawing/2014/main" id="{B2622011-F87E-4A13-BCD2-8AA358412AE1}"/>
                </a:ext>
              </a:extLst>
            </p:cNvPr>
            <p:cNvSpPr txBox="1"/>
            <p:nvPr/>
          </p:nvSpPr>
          <p:spPr>
            <a:xfrm>
              <a:off x="8222046" y="4109290"/>
              <a:ext cx="902811" cy="461665"/>
            </a:xfrm>
            <a:prstGeom prst="rect">
              <a:avLst/>
            </a:prstGeom>
            <a:noFill/>
          </p:spPr>
          <p:txBody>
            <a:bodyPr wrap="none" rtlCol="0" anchor="ctr">
              <a:spAutoFit/>
            </a:bodyPr>
            <a:lstStyle/>
            <a:p>
              <a:r>
                <a:rPr lang="en-US" sz="2400">
                  <a:solidFill>
                    <a:srgbClr val="5C0033"/>
                  </a:solidFill>
                  <a:latin typeface="Arial Black" panose="020B0A04020102020204" pitchFamily="34" charset="0"/>
                  <a:ea typeface="Source Sans Pro Black" panose="020B0803030403020204" pitchFamily="34" charset="0"/>
                </a:rPr>
                <a:t>58%</a:t>
              </a:r>
            </a:p>
          </p:txBody>
        </p:sp>
        <p:sp>
          <p:nvSpPr>
            <p:cNvPr id="120" name="TextBox 119">
              <a:extLst>
                <a:ext uri="{FF2B5EF4-FFF2-40B4-BE49-F238E27FC236}">
                  <a16:creationId xmlns:a16="http://schemas.microsoft.com/office/drawing/2014/main" id="{A5965052-B357-4D82-BA44-694A35C62894}"/>
                </a:ext>
              </a:extLst>
            </p:cNvPr>
            <p:cNvSpPr txBox="1"/>
            <p:nvPr/>
          </p:nvSpPr>
          <p:spPr>
            <a:xfrm>
              <a:off x="8222046" y="4715494"/>
              <a:ext cx="1050253" cy="759182"/>
            </a:xfrm>
            <a:prstGeom prst="rect">
              <a:avLst/>
            </a:prstGeom>
            <a:noFill/>
            <a:ln>
              <a:noFill/>
            </a:ln>
          </p:spPr>
          <p:txBody>
            <a:bodyPr wrap="square" rtlCol="0">
              <a:spAutoFit/>
            </a:bodyPr>
            <a:lstStyle/>
            <a:p>
              <a:pPr>
                <a:lnSpc>
                  <a:spcPts val="1300"/>
                </a:lnSpc>
              </a:pPr>
              <a:r>
                <a:rPr lang="en-US" sz="1200">
                  <a:solidFill>
                    <a:srgbClr val="5C0033"/>
                  </a:solidFill>
                  <a:latin typeface="Arial Nova Light" panose="020B0304020202020204" pitchFamily="34" charset="0"/>
                  <a:ea typeface="Source Sans Pro" panose="020B0503030403020204" pitchFamily="34" charset="0"/>
                </a:rPr>
                <a:t>Earn extra income from renting to a tenant</a:t>
              </a:r>
            </a:p>
          </p:txBody>
        </p:sp>
      </p:grpSp>
      <p:sp>
        <p:nvSpPr>
          <p:cNvPr id="3" name="Slide Number Placeholder 3">
            <a:extLst>
              <a:ext uri="{FF2B5EF4-FFF2-40B4-BE49-F238E27FC236}">
                <a16:creationId xmlns:a16="http://schemas.microsoft.com/office/drawing/2014/main" id="{7404152D-1B21-4911-524A-3BD4620AC153}"/>
              </a:ext>
            </a:extLst>
          </p:cNvPr>
          <p:cNvSpPr txBox="1">
            <a:spLocks/>
          </p:cNvSpPr>
          <p:nvPr/>
        </p:nvSpPr>
        <p:spPr>
          <a:xfrm>
            <a:off x="10670384" y="6356880"/>
            <a:ext cx="704681" cy="365125"/>
          </a:xfrm>
          <a:prstGeom prst="rect">
            <a:avLst/>
          </a:prstGeom>
        </p:spPr>
        <p:txBody>
          <a:bodyPr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FF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1801CC8-8A38-4040-B366-5E3A33B7E639}" type="slidenum">
              <a:rPr lang="en-US" sz="900">
                <a:latin typeface="Arial Nova Light" panose="020B0304020202020204" pitchFamily="34" charset="0"/>
                <a:ea typeface="Source Sans Pro" panose="020B0503030403020204" pitchFamily="34" charset="0"/>
              </a:rPr>
              <a:pPr/>
              <a:t>17</a:t>
            </a:fld>
            <a:endParaRPr lang="en-US" sz="900" dirty="0">
              <a:latin typeface="Arial Nova Light" panose="020B0304020202020204" pitchFamily="34" charset="0"/>
              <a:ea typeface="Source Sans Pro" panose="020B0503030403020204" pitchFamily="34" charset="0"/>
            </a:endParaRPr>
          </a:p>
        </p:txBody>
      </p:sp>
      <p:sp>
        <p:nvSpPr>
          <p:cNvPr id="9" name="Footer Placeholder 3">
            <a:extLst>
              <a:ext uri="{FF2B5EF4-FFF2-40B4-BE49-F238E27FC236}">
                <a16:creationId xmlns:a16="http://schemas.microsoft.com/office/drawing/2014/main" id="{78CE17FB-2BF3-8AE4-A327-F33FE752EC17}"/>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AARP | AARP.ORG © 2024 AARP ALL RIGHTS RESERVED</a:t>
            </a:r>
          </a:p>
        </p:txBody>
      </p:sp>
      <p:sp>
        <p:nvSpPr>
          <p:cNvPr id="5" name="Date Placeholder 4">
            <a:extLst>
              <a:ext uri="{FF2B5EF4-FFF2-40B4-BE49-F238E27FC236}">
                <a16:creationId xmlns:a16="http://schemas.microsoft.com/office/drawing/2014/main" id="{D848C171-6B94-7E50-667F-C3EF2A59B288}"/>
              </a:ext>
            </a:extLst>
          </p:cNvPr>
          <p:cNvSpPr txBox="1">
            <a:spLocks/>
          </p:cNvSpPr>
          <p:nvPr/>
        </p:nvSpPr>
        <p:spPr>
          <a:xfrm>
            <a:off x="7927181"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August 21, 2024</a:t>
            </a:r>
          </a:p>
        </p:txBody>
      </p:sp>
    </p:spTree>
    <p:extLst>
      <p:ext uri="{BB962C8B-B14F-4D97-AF65-F5344CB8AC3E}">
        <p14:creationId xmlns:p14="http://schemas.microsoft.com/office/powerpoint/2010/main" val="405760388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70600" y="1463465"/>
            <a:ext cx="9241452" cy="4526314"/>
          </a:xfrm>
          <a:prstGeom prst="rect">
            <a:avLst/>
          </a:prstGeom>
        </p:spPr>
      </p:pic>
      <p:sp>
        <p:nvSpPr>
          <p:cNvPr id="4" name="Title 1">
            <a:extLst>
              <a:ext uri="{FF2B5EF4-FFF2-40B4-BE49-F238E27FC236}">
                <a16:creationId xmlns:a16="http://schemas.microsoft.com/office/drawing/2014/main" id="{BAB0841C-AB6D-4A9D-B72E-89FCE30621BB}"/>
              </a:ext>
            </a:extLst>
          </p:cNvPr>
          <p:cNvSpPr txBox="1">
            <a:spLocks/>
          </p:cNvSpPr>
          <p:nvPr/>
        </p:nvSpPr>
        <p:spPr>
          <a:xfrm>
            <a:off x="867371" y="1033272"/>
            <a:ext cx="6628699" cy="1517256"/>
          </a:xfrm>
          <a:prstGeom prst="rect">
            <a:avLst/>
          </a:prstGeom>
        </p:spPr>
        <p:txBody>
          <a:bodyPr/>
          <a:lstStyle>
            <a:lvl1pPr algn="l" defTabSz="914400" rtl="0" eaLnBrk="1" latinLnBrk="0" hangingPunct="1">
              <a:lnSpc>
                <a:spcPct val="90000"/>
              </a:lnSpc>
              <a:spcBef>
                <a:spcPct val="0"/>
              </a:spcBef>
              <a:buNone/>
              <a:defRPr sz="2800" b="1" i="0" kern="1200" cap="all" baseline="0">
                <a:solidFill>
                  <a:schemeClr val="tx1"/>
                </a:solidFill>
                <a:latin typeface="+mj-lt"/>
                <a:ea typeface="+mj-ea"/>
                <a:cs typeface="+mj-cs"/>
              </a:defRPr>
            </a:lvl1pPr>
          </a:lstStyle>
          <a:p>
            <a:r>
              <a:rPr lang="en-US" cap="none" dirty="0">
                <a:latin typeface="+mn-lt"/>
                <a:ea typeface="Source Sans Pro SemiBold" panose="020B0603030403020204" pitchFamily="34" charset="0"/>
              </a:rPr>
              <a:t>ADU Building Types</a:t>
            </a:r>
          </a:p>
        </p:txBody>
      </p:sp>
      <p:sp>
        <p:nvSpPr>
          <p:cNvPr id="10" name="Text Placeholder 2">
            <a:extLst>
              <a:ext uri="{FF2B5EF4-FFF2-40B4-BE49-F238E27FC236}">
                <a16:creationId xmlns:a16="http://schemas.microsoft.com/office/drawing/2014/main" id="{ABCD9E64-8D44-4507-9AA6-D006C05DBAB7}"/>
              </a:ext>
            </a:extLst>
          </p:cNvPr>
          <p:cNvSpPr txBox="1">
            <a:spLocks/>
          </p:cNvSpPr>
          <p:nvPr/>
        </p:nvSpPr>
        <p:spPr>
          <a:xfrm>
            <a:off x="867370" y="1477270"/>
            <a:ext cx="5463091" cy="1183343"/>
          </a:xfrm>
          <a:prstGeom prst="rect">
            <a:avLst/>
          </a:prstGeom>
        </p:spPr>
        <p:txBody>
          <a:bodyPr/>
          <a:lstStyle>
            <a:lvl1pPr marL="228600" indent="-228600" algn="l" defTabSz="914400" rtl="0" eaLnBrk="1" latinLnBrk="0" hangingPunct="1">
              <a:lnSpc>
                <a:spcPct val="120000"/>
              </a:lnSpc>
              <a:spcBef>
                <a:spcPts val="0"/>
              </a:spcBef>
              <a:spcAft>
                <a:spcPts val="1200"/>
              </a:spcAft>
              <a:buFont typeface="Arial" panose="020B0604020202020204" pitchFamily="34" charset="0"/>
              <a:buChar char="•"/>
              <a:defRPr sz="14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20000"/>
              </a:lnSpc>
              <a:spcBef>
                <a:spcPts val="0"/>
              </a:spcBef>
              <a:spcAft>
                <a:spcPts val="1200"/>
              </a:spcAft>
              <a:buFont typeface="Arial" panose="020B0604020202020204" pitchFamily="34" charset="0"/>
              <a:buChar char="•"/>
              <a:defRPr sz="1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20000"/>
              </a:lnSpc>
              <a:spcBef>
                <a:spcPts val="0"/>
              </a:spcBef>
              <a:spcAft>
                <a:spcPts val="1200"/>
              </a:spcAft>
              <a:buFont typeface="Arial" panose="020B0604020202020204" pitchFamily="34" charset="0"/>
              <a:buChar char="•"/>
              <a:defRPr sz="14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20000"/>
              </a:lnSpc>
              <a:spcBef>
                <a:spcPts val="0"/>
              </a:spcBef>
              <a:spcAft>
                <a:spcPts val="1200"/>
              </a:spcAft>
              <a:buFont typeface="Arial" panose="020B0604020202020204" pitchFamily="34" charset="0"/>
              <a:buChar char="•"/>
              <a:defRPr sz="14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20000"/>
              </a:lnSpc>
              <a:spcBef>
                <a:spcPts val="0"/>
              </a:spcBef>
              <a:spcAft>
                <a:spcPts val="1200"/>
              </a:spcAft>
              <a:buFont typeface="Arial" panose="020B0604020202020204" pitchFamily="34" charset="0"/>
              <a:buChar char="•"/>
              <a:defRPr sz="14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latin typeface="Arial Nova Light" panose="020B0304020202020204" pitchFamily="34" charset="0"/>
              </a:rPr>
              <a:t>ADUs come in </a:t>
            </a:r>
            <a:br>
              <a:rPr lang="en-US" sz="1800" dirty="0">
                <a:latin typeface="Arial Nova Light" panose="020B0304020202020204" pitchFamily="34" charset="0"/>
              </a:rPr>
            </a:br>
            <a:r>
              <a:rPr lang="en-US" sz="1800" dirty="0">
                <a:latin typeface="Arial Nova Light" panose="020B0304020202020204" pitchFamily="34" charset="0"/>
              </a:rPr>
              <a:t>many shapes </a:t>
            </a:r>
            <a:br>
              <a:rPr lang="en-US" sz="1800" dirty="0">
                <a:latin typeface="Arial Nova Light" panose="020B0304020202020204" pitchFamily="34" charset="0"/>
              </a:rPr>
            </a:br>
            <a:r>
              <a:rPr lang="en-US" sz="1800" dirty="0">
                <a:latin typeface="Arial Nova Light" panose="020B0304020202020204" pitchFamily="34" charset="0"/>
              </a:rPr>
              <a:t>and styles</a:t>
            </a:r>
          </a:p>
        </p:txBody>
      </p:sp>
      <p:sp>
        <p:nvSpPr>
          <p:cNvPr id="6" name="TextBox 5">
            <a:extLst>
              <a:ext uri="{FF2B5EF4-FFF2-40B4-BE49-F238E27FC236}">
                <a16:creationId xmlns:a16="http://schemas.microsoft.com/office/drawing/2014/main" id="{A51E925B-C930-36AE-13F3-1C1BCA29C650}"/>
              </a:ext>
            </a:extLst>
          </p:cNvPr>
          <p:cNvSpPr txBox="1"/>
          <p:nvPr/>
        </p:nvSpPr>
        <p:spPr>
          <a:xfrm>
            <a:off x="2978862" y="5420658"/>
            <a:ext cx="1460232" cy="646331"/>
          </a:xfrm>
          <a:prstGeom prst="rect">
            <a:avLst/>
          </a:prstGeom>
          <a:noFill/>
        </p:spPr>
        <p:txBody>
          <a:bodyPr wrap="square" lIns="91440" tIns="45720" rIns="91440" bIns="45720" rtlCol="0" anchor="t">
            <a:spAutoFit/>
          </a:bodyPr>
          <a:lstStyle/>
          <a:p>
            <a:r>
              <a:rPr lang="en-US" sz="900" dirty="0">
                <a:latin typeface="Arial Nova Light" panose="020B0304020202020204" pitchFamily="34" charset="0"/>
                <a:ea typeface="Source Sans Pro Light" panose="020B0403030403020204" pitchFamily="34" charset="0"/>
              </a:rPr>
              <a:t>Source: </a:t>
            </a:r>
            <a:r>
              <a:rPr lang="en-US" sz="900" dirty="0">
                <a:latin typeface="Arial Nova Light" panose="020B0304020202020204" pitchFamily="34" charset="0"/>
                <a:ea typeface="Source Sans Pro Light"/>
              </a:rPr>
              <a:t>AARP Accessory Dwelling Units: A Step By Step Guide to Design and Development, 2019 </a:t>
            </a:r>
            <a:endParaRPr lang="en-US" sz="900" dirty="0">
              <a:latin typeface="Arial Nova Light" panose="020B0304020202020204" pitchFamily="34" charset="0"/>
              <a:ea typeface="Source Sans Pro Light" panose="020B0403030403020204" pitchFamily="34" charset="0"/>
            </a:endParaRPr>
          </a:p>
        </p:txBody>
      </p:sp>
      <p:sp>
        <p:nvSpPr>
          <p:cNvPr id="5" name="Slide Number Placeholder 3">
            <a:extLst>
              <a:ext uri="{FF2B5EF4-FFF2-40B4-BE49-F238E27FC236}">
                <a16:creationId xmlns:a16="http://schemas.microsoft.com/office/drawing/2014/main" id="{A88B10B6-9E8A-99F6-71E5-D15877EB7B17}"/>
              </a:ext>
            </a:extLst>
          </p:cNvPr>
          <p:cNvSpPr txBox="1">
            <a:spLocks/>
          </p:cNvSpPr>
          <p:nvPr/>
        </p:nvSpPr>
        <p:spPr>
          <a:xfrm>
            <a:off x="10670384" y="6356880"/>
            <a:ext cx="704681" cy="365125"/>
          </a:xfrm>
          <a:prstGeom prst="rect">
            <a:avLst/>
          </a:prstGeom>
        </p:spPr>
        <p:txBody>
          <a:bodyPr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FF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1801CC8-8A38-4040-B366-5E3A33B7E639}" type="slidenum">
              <a:rPr lang="en-US" sz="900">
                <a:latin typeface="Arial Nova Light" panose="020B0304020202020204" pitchFamily="34" charset="0"/>
                <a:ea typeface="Source Sans Pro" panose="020B0503030403020204" pitchFamily="34" charset="0"/>
              </a:rPr>
              <a:pPr/>
              <a:t>18</a:t>
            </a:fld>
            <a:endParaRPr lang="en-US" sz="900" dirty="0">
              <a:latin typeface="Arial Nova Light" panose="020B0304020202020204" pitchFamily="34" charset="0"/>
              <a:ea typeface="Source Sans Pro" panose="020B0503030403020204" pitchFamily="34" charset="0"/>
            </a:endParaRPr>
          </a:p>
        </p:txBody>
      </p:sp>
      <p:sp>
        <p:nvSpPr>
          <p:cNvPr id="11" name="Footer Placeholder 3">
            <a:extLst>
              <a:ext uri="{FF2B5EF4-FFF2-40B4-BE49-F238E27FC236}">
                <a16:creationId xmlns:a16="http://schemas.microsoft.com/office/drawing/2014/main" id="{DADAC7FE-5969-A8EF-55BF-BAC29D9C5D73}"/>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AARP | AARP.ORG © 2024 AARP ALL RIGHTS RESERVED</a:t>
            </a:r>
          </a:p>
        </p:txBody>
      </p:sp>
      <p:sp>
        <p:nvSpPr>
          <p:cNvPr id="2" name="Date Placeholder 4">
            <a:extLst>
              <a:ext uri="{FF2B5EF4-FFF2-40B4-BE49-F238E27FC236}">
                <a16:creationId xmlns:a16="http://schemas.microsoft.com/office/drawing/2014/main" id="{694AF2F8-A555-F720-C190-05B23FA88CED}"/>
              </a:ext>
            </a:extLst>
          </p:cNvPr>
          <p:cNvSpPr txBox="1">
            <a:spLocks/>
          </p:cNvSpPr>
          <p:nvPr/>
        </p:nvSpPr>
        <p:spPr>
          <a:xfrm>
            <a:off x="7927181"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August 21, 2024</a:t>
            </a:r>
          </a:p>
        </p:txBody>
      </p:sp>
    </p:spTree>
    <p:extLst>
      <p:ext uri="{BB962C8B-B14F-4D97-AF65-F5344CB8AC3E}">
        <p14:creationId xmlns:p14="http://schemas.microsoft.com/office/powerpoint/2010/main" val="89993262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523FE5CC-1E34-4678-85ED-309057B2C89E}"/>
              </a:ext>
            </a:extLst>
          </p:cNvPr>
          <p:cNvSpPr txBox="1">
            <a:spLocks/>
          </p:cNvSpPr>
          <p:nvPr/>
        </p:nvSpPr>
        <p:spPr>
          <a:xfrm>
            <a:off x="899353" y="2519863"/>
            <a:ext cx="3598898" cy="2800952"/>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Tx/>
              <a:buNone/>
              <a:defRPr sz="2200" b="1" kern="120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Courier New" panose="02070309020205020404" pitchFamily="49" charset="0"/>
              <a:buChar char="o"/>
              <a:defRPr sz="18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System Font Regular"/>
              <a:buChar char="-"/>
              <a:defRPr sz="14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000"/>
              </a:spcBef>
            </a:pPr>
            <a:r>
              <a:rPr lang="en-US" sz="1800" b="0" dirty="0">
                <a:solidFill>
                  <a:schemeClr val="tx1"/>
                </a:solidFill>
                <a:latin typeface="Arial Nova Light" panose="020B0304020202020204" pitchFamily="34" charset="0"/>
                <a:cs typeface="Calibri"/>
              </a:rPr>
              <a:t>Barriers to ADU development</a:t>
            </a:r>
          </a:p>
          <a:p>
            <a:pPr marL="342900" indent="-342900">
              <a:spcBef>
                <a:spcPts val="1000"/>
              </a:spcBef>
              <a:buFont typeface="Arial" panose="020B0604020202020204" pitchFamily="34" charset="0"/>
              <a:buChar char="•"/>
            </a:pPr>
            <a:r>
              <a:rPr lang="en-US" sz="1800" b="0" dirty="0">
                <a:solidFill>
                  <a:schemeClr val="tx1"/>
                </a:solidFill>
                <a:latin typeface="Arial Nova Light" panose="020B0304020202020204" pitchFamily="34" charset="0"/>
                <a:cs typeface="Calibri"/>
              </a:rPr>
              <a:t>Political</a:t>
            </a:r>
          </a:p>
          <a:p>
            <a:pPr marL="342900" indent="-342900">
              <a:spcBef>
                <a:spcPts val="1000"/>
              </a:spcBef>
              <a:buFont typeface="Arial" panose="020B0604020202020204" pitchFamily="34" charset="0"/>
              <a:buChar char="•"/>
            </a:pPr>
            <a:r>
              <a:rPr lang="en-US" sz="1800" b="0" dirty="0">
                <a:solidFill>
                  <a:schemeClr val="tx1"/>
                </a:solidFill>
                <a:latin typeface="Arial Nova Light" panose="020B0304020202020204" pitchFamily="34" charset="0"/>
                <a:cs typeface="Calibri"/>
              </a:rPr>
              <a:t>Regulatory</a:t>
            </a:r>
          </a:p>
          <a:p>
            <a:pPr marL="342900" indent="-342900">
              <a:spcBef>
                <a:spcPts val="1000"/>
              </a:spcBef>
              <a:buFont typeface="Arial" panose="020B0604020202020204" pitchFamily="34" charset="0"/>
              <a:buChar char="•"/>
            </a:pPr>
            <a:r>
              <a:rPr lang="en-US" sz="1800" b="0" dirty="0">
                <a:solidFill>
                  <a:schemeClr val="tx1"/>
                </a:solidFill>
                <a:latin typeface="Arial Nova Light" panose="020B0304020202020204" pitchFamily="34" charset="0"/>
                <a:cs typeface="Calibri"/>
              </a:rPr>
              <a:t>Procedural</a:t>
            </a:r>
          </a:p>
          <a:p>
            <a:pPr marL="342900" indent="-342900">
              <a:spcBef>
                <a:spcPts val="1000"/>
              </a:spcBef>
              <a:buFont typeface="Arial" panose="020B0604020202020204" pitchFamily="34" charset="0"/>
              <a:buChar char="•"/>
            </a:pPr>
            <a:r>
              <a:rPr lang="en-US" sz="1800" b="0" dirty="0">
                <a:solidFill>
                  <a:schemeClr val="tx1"/>
                </a:solidFill>
                <a:latin typeface="Arial Nova Light" panose="020B0304020202020204" pitchFamily="34" charset="0"/>
                <a:cs typeface="Calibri"/>
              </a:rPr>
              <a:t>Financial</a:t>
            </a:r>
          </a:p>
        </p:txBody>
      </p:sp>
      <p:pic>
        <p:nvPicPr>
          <p:cNvPr id="13" name="Picture 12">
            <a:extLst>
              <a:ext uri="{FF2B5EF4-FFF2-40B4-BE49-F238E27FC236}">
                <a16:creationId xmlns:a16="http://schemas.microsoft.com/office/drawing/2014/main" id="{B8D68A4A-D545-4E03-81EE-6A4F2D3E929E}"/>
              </a:ext>
            </a:extLst>
          </p:cNvPr>
          <p:cNvPicPr>
            <a:picLocks noChangeAspect="1"/>
          </p:cNvPicPr>
          <p:nvPr/>
        </p:nvPicPr>
        <p:blipFill>
          <a:blip r:embed="rId2"/>
          <a:stretch>
            <a:fillRect/>
          </a:stretch>
        </p:blipFill>
        <p:spPr>
          <a:xfrm>
            <a:off x="6841946" y="202206"/>
            <a:ext cx="4732423" cy="6242169"/>
          </a:xfrm>
          <a:prstGeom prst="rect">
            <a:avLst/>
          </a:prstGeom>
        </p:spPr>
      </p:pic>
      <p:sp>
        <p:nvSpPr>
          <p:cNvPr id="15" name="TextBox 14">
            <a:extLst>
              <a:ext uri="{FF2B5EF4-FFF2-40B4-BE49-F238E27FC236}">
                <a16:creationId xmlns:a16="http://schemas.microsoft.com/office/drawing/2014/main" id="{FCD3BE00-6965-4EF8-9DB5-3AF64C2091A2}"/>
              </a:ext>
            </a:extLst>
          </p:cNvPr>
          <p:cNvSpPr txBox="1"/>
          <p:nvPr/>
        </p:nvSpPr>
        <p:spPr>
          <a:xfrm>
            <a:off x="6841946" y="6424026"/>
            <a:ext cx="3278462" cy="230832"/>
          </a:xfrm>
          <a:prstGeom prst="rect">
            <a:avLst/>
          </a:prstGeom>
          <a:noFill/>
        </p:spPr>
        <p:txBody>
          <a:bodyPr wrap="square" lIns="91440" tIns="45720" rIns="91440" bIns="45720" rtlCol="0" anchor="t">
            <a:spAutoFit/>
          </a:bodyPr>
          <a:lstStyle/>
          <a:p>
            <a:r>
              <a:rPr lang="en-US" sz="900" dirty="0">
                <a:latin typeface="Arial Nova Light" panose="020B0304020202020204" pitchFamily="34" charset="0"/>
                <a:ea typeface="Source Sans Pro Light" panose="020B0403030403020204" pitchFamily="34" charset="0"/>
              </a:rPr>
              <a:t>Source: Making Room: Housing for a Changing America, 2019</a:t>
            </a:r>
          </a:p>
        </p:txBody>
      </p:sp>
      <p:sp>
        <p:nvSpPr>
          <p:cNvPr id="2" name="Title 1">
            <a:extLst>
              <a:ext uri="{FF2B5EF4-FFF2-40B4-BE49-F238E27FC236}">
                <a16:creationId xmlns:a16="http://schemas.microsoft.com/office/drawing/2014/main" id="{D82E8454-4912-34ED-F249-3823837E8FB9}"/>
              </a:ext>
            </a:extLst>
          </p:cNvPr>
          <p:cNvSpPr>
            <a:spLocks noGrp="1"/>
          </p:cNvSpPr>
          <p:nvPr/>
        </p:nvSpPr>
        <p:spPr>
          <a:xfrm>
            <a:off x="841248" y="910264"/>
            <a:ext cx="4833042" cy="1206786"/>
          </a:xfrm>
          <a:prstGeom prst="rect">
            <a:avLst/>
          </a:prstGeom>
        </p:spPr>
        <p:txBody>
          <a:bodyPr vert="horz" lIns="91440" tIns="45720" rIns="91440" bIns="45720" rtlCol="0" anchor="t">
            <a:noAutofit/>
          </a:bodyPr>
          <a:lstStyle>
            <a:lvl1pPr algn="l" defTabSz="457200" rtl="0" eaLnBrk="1" latinLnBrk="0" hangingPunct="1">
              <a:spcBef>
                <a:spcPct val="0"/>
              </a:spcBef>
              <a:buNone/>
              <a:defRPr sz="2600" b="1" kern="1200">
                <a:solidFill>
                  <a:srgbClr val="D9373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ts val="3600"/>
              </a:lnSpc>
              <a:defRPr/>
            </a:pPr>
            <a:r>
              <a:rPr lang="en-US" sz="2800" dirty="0">
                <a:solidFill>
                  <a:schemeClr val="tx1"/>
                </a:solidFill>
                <a:latin typeface="+mn-lt"/>
                <a:ea typeface="Source Sans Pro SemiBold" panose="020B0603030403020204" pitchFamily="34" charset="0"/>
              </a:rPr>
              <a:t>Benefits and Challenges</a:t>
            </a:r>
          </a:p>
        </p:txBody>
      </p:sp>
      <p:sp>
        <p:nvSpPr>
          <p:cNvPr id="16" name="Footer Placeholder 3">
            <a:extLst>
              <a:ext uri="{FF2B5EF4-FFF2-40B4-BE49-F238E27FC236}">
                <a16:creationId xmlns:a16="http://schemas.microsoft.com/office/drawing/2014/main" id="{F376F2C2-9A91-F286-514F-0124BC357A89}"/>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AARP | AARP.ORG © 2024 AARP ALL RIGHTS RESERVED</a:t>
            </a:r>
          </a:p>
        </p:txBody>
      </p:sp>
      <p:sp>
        <p:nvSpPr>
          <p:cNvPr id="17" name="Slide Number Placeholder 3">
            <a:extLst>
              <a:ext uri="{FF2B5EF4-FFF2-40B4-BE49-F238E27FC236}">
                <a16:creationId xmlns:a16="http://schemas.microsoft.com/office/drawing/2014/main" id="{ED716479-9CE0-7D3B-E62C-0BB9F3DFC881}"/>
              </a:ext>
            </a:extLst>
          </p:cNvPr>
          <p:cNvSpPr txBox="1">
            <a:spLocks/>
          </p:cNvSpPr>
          <p:nvPr/>
        </p:nvSpPr>
        <p:spPr>
          <a:xfrm>
            <a:off x="10670384" y="6356880"/>
            <a:ext cx="704681" cy="365125"/>
          </a:xfrm>
          <a:prstGeom prst="rect">
            <a:avLst/>
          </a:prstGeom>
        </p:spPr>
        <p:txBody>
          <a:bodyPr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FF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1801CC8-8A38-4040-B366-5E3A33B7E639}" type="slidenum">
              <a:rPr lang="en-US" sz="900">
                <a:latin typeface="Arial Nova Light" panose="020B0304020202020204" pitchFamily="34" charset="0"/>
                <a:ea typeface="Source Sans Pro" panose="020B0503030403020204" pitchFamily="34" charset="0"/>
              </a:rPr>
              <a:pPr/>
              <a:t>19</a:t>
            </a:fld>
            <a:endParaRPr lang="en-US" sz="900" dirty="0">
              <a:latin typeface="Arial Nova Light" panose="020B0304020202020204" pitchFamily="34" charset="0"/>
              <a:ea typeface="Source Sans Pro" panose="020B0503030403020204" pitchFamily="34" charset="0"/>
            </a:endParaRPr>
          </a:p>
        </p:txBody>
      </p:sp>
    </p:spTree>
    <p:extLst>
      <p:ext uri="{BB962C8B-B14F-4D97-AF65-F5344CB8AC3E}">
        <p14:creationId xmlns:p14="http://schemas.microsoft.com/office/powerpoint/2010/main" val="31784235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3C39B9-494C-41EB-79D0-3E2108059F19}"/>
              </a:ext>
            </a:extLst>
          </p:cNvPr>
          <p:cNvSpPr>
            <a:spLocks noGrp="1"/>
          </p:cNvSpPr>
          <p:nvPr>
            <p:ph type="sldNum" sz="quarter" idx="4294967295"/>
          </p:nvPr>
        </p:nvSpPr>
        <p:spPr>
          <a:xfrm>
            <a:off x="11487150" y="6356350"/>
            <a:ext cx="704850" cy="365125"/>
          </a:xfrm>
        </p:spPr>
        <p:txBody>
          <a:bodyPr/>
          <a:lstStyle/>
          <a:p>
            <a:fld id="{41801CC8-8A38-4040-B366-5E3A33B7E639}" type="slidenum">
              <a:rPr lang="en-US" smtClean="0"/>
              <a:pPr/>
              <a:t>2</a:t>
            </a:fld>
            <a:endParaRPr lang="en-US"/>
          </a:p>
        </p:txBody>
      </p:sp>
      <p:sp>
        <p:nvSpPr>
          <p:cNvPr id="13" name="TextBox 12">
            <a:extLst>
              <a:ext uri="{FF2B5EF4-FFF2-40B4-BE49-F238E27FC236}">
                <a16:creationId xmlns:a16="http://schemas.microsoft.com/office/drawing/2014/main" id="{57D82161-A521-F888-E635-3A748EDDABA6}"/>
              </a:ext>
            </a:extLst>
          </p:cNvPr>
          <p:cNvSpPr txBox="1"/>
          <p:nvPr/>
        </p:nvSpPr>
        <p:spPr>
          <a:xfrm>
            <a:off x="2585505" y="3059668"/>
            <a:ext cx="7021025" cy="830997"/>
          </a:xfrm>
          <a:prstGeom prst="rect">
            <a:avLst/>
          </a:prstGeom>
          <a:noFill/>
        </p:spPr>
        <p:txBody>
          <a:bodyPr wrap="none" rtlCol="0">
            <a:spAutoFit/>
          </a:bodyPr>
          <a:lstStyle/>
          <a:p>
            <a:pPr algn="ctr"/>
            <a:r>
              <a:rPr lang="en-US" sz="4800" dirty="0">
                <a:solidFill>
                  <a:schemeClr val="bg1"/>
                </a:solidFill>
                <a:latin typeface="Arial Nova Light" panose="020B0304020202020204" pitchFamily="34" charset="0"/>
              </a:rPr>
              <a:t>Major demographic shifts</a:t>
            </a:r>
          </a:p>
        </p:txBody>
      </p:sp>
      <p:sp>
        <p:nvSpPr>
          <p:cNvPr id="2" name="Footer Placeholder 3">
            <a:extLst>
              <a:ext uri="{FF2B5EF4-FFF2-40B4-BE49-F238E27FC236}">
                <a16:creationId xmlns:a16="http://schemas.microsoft.com/office/drawing/2014/main" id="{2328D33D-CDE6-1370-A423-B5F7E0E55F5D}"/>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spTree>
    <p:extLst>
      <p:ext uri="{BB962C8B-B14F-4D97-AF65-F5344CB8AC3E}">
        <p14:creationId xmlns:p14="http://schemas.microsoft.com/office/powerpoint/2010/main" val="8166280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1107" y="1242386"/>
            <a:ext cx="7071356" cy="5068208"/>
          </a:xfrm>
          <a:prstGeom prst="rect">
            <a:avLst/>
          </a:prstGeom>
        </p:spPr>
      </p:pic>
      <p:sp>
        <p:nvSpPr>
          <p:cNvPr id="3" name="Content Placeholder 6">
            <a:extLst>
              <a:ext uri="{FF2B5EF4-FFF2-40B4-BE49-F238E27FC236}">
                <a16:creationId xmlns:a16="http://schemas.microsoft.com/office/drawing/2014/main" id="{98EF3E73-829D-874A-A385-179259AE9FFE}"/>
              </a:ext>
            </a:extLst>
          </p:cNvPr>
          <p:cNvSpPr txBox="1">
            <a:spLocks/>
          </p:cNvSpPr>
          <p:nvPr/>
        </p:nvSpPr>
        <p:spPr>
          <a:xfrm>
            <a:off x="841248" y="1962819"/>
            <a:ext cx="3153443" cy="3627342"/>
          </a:xfrm>
          <a:prstGeom prst="rect">
            <a:avLst/>
          </a:prstGeom>
        </p:spPr>
        <p:txBody>
          <a:bodyPr vert="horz" lIns="91440" tIns="45720" rIns="91440" bIns="45720" rtlCol="0" anchor="t">
            <a:noAutofit/>
          </a:bodyP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Bef>
                <a:spcPts val="1000"/>
              </a:spcBef>
            </a:pPr>
            <a:r>
              <a:rPr lang="en-US" sz="1800" dirty="0">
                <a:solidFill>
                  <a:srgbClr val="000000"/>
                </a:solidFill>
                <a:latin typeface="Arial Nova Light" panose="020B0304020202020204" pitchFamily="34" charset="0"/>
                <a:ea typeface="Source Sans Pro" panose="020B0503030403020204" pitchFamily="34" charset="0"/>
                <a:cs typeface="Calibri"/>
              </a:rPr>
              <a:t>ADU Benefits:</a:t>
            </a:r>
          </a:p>
          <a:p>
            <a:pPr marL="342900" indent="-342900" algn="l">
              <a:spcBef>
                <a:spcPts val="1000"/>
              </a:spcBef>
              <a:buFont typeface="Arial" panose="020B0604020202020204" pitchFamily="34" charset="0"/>
              <a:buChar char="•"/>
            </a:pPr>
            <a:r>
              <a:rPr lang="en-US" sz="1800" dirty="0">
                <a:solidFill>
                  <a:srgbClr val="000000"/>
                </a:solidFill>
                <a:latin typeface="Arial Nova Light" panose="020B0304020202020204" pitchFamily="34" charset="0"/>
                <a:ea typeface="Source Sans Pro" panose="020B0503030403020204" pitchFamily="34" charset="0"/>
                <a:cs typeface="Calibri"/>
              </a:rPr>
              <a:t>Aging in home and community</a:t>
            </a:r>
          </a:p>
          <a:p>
            <a:pPr marL="342900" indent="-342900" algn="l">
              <a:spcBef>
                <a:spcPts val="1000"/>
              </a:spcBef>
              <a:buFont typeface="Arial" panose="020B0604020202020204" pitchFamily="34" charset="0"/>
              <a:buChar char="•"/>
            </a:pPr>
            <a:r>
              <a:rPr lang="en-US" sz="1800" dirty="0">
                <a:solidFill>
                  <a:srgbClr val="000000"/>
                </a:solidFill>
                <a:latin typeface="Arial Nova Light" panose="020B0304020202020204" pitchFamily="34" charset="0"/>
                <a:ea typeface="Source Sans Pro" panose="020B0503030403020204" pitchFamily="34" charset="0"/>
                <a:cs typeface="Calibri"/>
              </a:rPr>
              <a:t>Accessibility for people with limited mobility</a:t>
            </a:r>
          </a:p>
          <a:p>
            <a:pPr marL="342900" indent="-342900" algn="l">
              <a:spcBef>
                <a:spcPts val="1000"/>
              </a:spcBef>
              <a:buFont typeface="Arial" panose="020B0604020202020204" pitchFamily="34" charset="0"/>
              <a:buChar char="•"/>
            </a:pPr>
            <a:r>
              <a:rPr lang="en-US" sz="1800" dirty="0">
                <a:solidFill>
                  <a:srgbClr val="000000"/>
                </a:solidFill>
                <a:latin typeface="Arial Nova Light" panose="020B0304020202020204" pitchFamily="34" charset="0"/>
                <a:ea typeface="Source Sans Pro" panose="020B0503030403020204" pitchFamily="34" charset="0"/>
                <a:cs typeface="Calibri"/>
              </a:rPr>
              <a:t>Space for caregiver</a:t>
            </a:r>
          </a:p>
          <a:p>
            <a:pPr marL="342900" indent="-342900" algn="l">
              <a:spcBef>
                <a:spcPts val="1000"/>
              </a:spcBef>
              <a:buFont typeface="Arial" panose="020B0604020202020204" pitchFamily="34" charset="0"/>
              <a:buChar char="•"/>
            </a:pPr>
            <a:r>
              <a:rPr lang="en-US" sz="1800" dirty="0">
                <a:solidFill>
                  <a:srgbClr val="000000"/>
                </a:solidFill>
                <a:latin typeface="Arial Nova Light" panose="020B0304020202020204" pitchFamily="34" charset="0"/>
                <a:ea typeface="Source Sans Pro" panose="020B0503030403020204" pitchFamily="34" charset="0"/>
                <a:cs typeface="Calibri"/>
              </a:rPr>
              <a:t>Entry-level housing</a:t>
            </a:r>
          </a:p>
          <a:p>
            <a:pPr marL="342900" indent="-342900" algn="l">
              <a:spcBef>
                <a:spcPts val="1000"/>
              </a:spcBef>
              <a:buFont typeface="Arial" panose="020B0604020202020204" pitchFamily="34" charset="0"/>
              <a:buChar char="•"/>
            </a:pPr>
            <a:r>
              <a:rPr lang="en-US" sz="1800" dirty="0">
                <a:solidFill>
                  <a:srgbClr val="000000"/>
                </a:solidFill>
                <a:latin typeface="Arial Nova Light" panose="020B0304020202020204" pitchFamily="34" charset="0"/>
                <a:ea typeface="Source Sans Pro" panose="020B0503030403020204" pitchFamily="34" charset="0"/>
                <a:cs typeface="Calibri"/>
              </a:rPr>
              <a:t>Income generation</a:t>
            </a:r>
          </a:p>
          <a:p>
            <a:pPr marL="342900" indent="-342900" algn="l">
              <a:spcBef>
                <a:spcPts val="1000"/>
              </a:spcBef>
              <a:buFont typeface="Arial" panose="020B0604020202020204" pitchFamily="34" charset="0"/>
              <a:buChar char="•"/>
            </a:pPr>
            <a:r>
              <a:rPr lang="en-US" sz="1800" dirty="0">
                <a:solidFill>
                  <a:srgbClr val="000000"/>
                </a:solidFill>
                <a:latin typeface="Arial Nova Light" panose="020B0304020202020204" pitchFamily="34" charset="0"/>
                <a:ea typeface="Source Sans Pro" panose="020B0503030403020204" pitchFamily="34" charset="0"/>
                <a:cs typeface="Calibri"/>
              </a:rPr>
              <a:t>More affordable housing options in the community</a:t>
            </a:r>
          </a:p>
          <a:p>
            <a:pPr algn="l">
              <a:spcBef>
                <a:spcPts val="1000"/>
              </a:spcBef>
            </a:pPr>
            <a:endParaRPr lang="en-US" sz="1800" dirty="0">
              <a:solidFill>
                <a:srgbClr val="000000"/>
              </a:solidFill>
              <a:latin typeface="Arial Nova Light" panose="020B0304020202020204" pitchFamily="34" charset="0"/>
              <a:ea typeface="Source Sans Pro" panose="020B0503030403020204" pitchFamily="34" charset="0"/>
              <a:cs typeface="Calibri"/>
            </a:endParaRPr>
          </a:p>
          <a:p>
            <a:pPr marL="257175" indent="-257175" algn="l">
              <a:buFont typeface="Arial" panose="020B0604020202020204" pitchFamily="34" charset="0"/>
              <a:buChar char="•"/>
            </a:pPr>
            <a:endParaRPr lang="en-US" sz="1800" dirty="0">
              <a:solidFill>
                <a:srgbClr val="000000"/>
              </a:solidFill>
              <a:latin typeface="Arial Nova Light" panose="020B0304020202020204" pitchFamily="34" charset="0"/>
              <a:ea typeface="Source Sans Pro" panose="020B0503030403020204" pitchFamily="34" charset="0"/>
              <a:cs typeface="Calibri"/>
            </a:endParaRPr>
          </a:p>
        </p:txBody>
      </p:sp>
      <p:sp>
        <p:nvSpPr>
          <p:cNvPr id="4" name="Title 1">
            <a:extLst>
              <a:ext uri="{FF2B5EF4-FFF2-40B4-BE49-F238E27FC236}">
                <a16:creationId xmlns:a16="http://schemas.microsoft.com/office/drawing/2014/main" id="{3D3505E0-D812-43F2-B020-88A9F6A7720C}"/>
              </a:ext>
            </a:extLst>
          </p:cNvPr>
          <p:cNvSpPr>
            <a:spLocks noGrp="1"/>
          </p:cNvSpPr>
          <p:nvPr/>
        </p:nvSpPr>
        <p:spPr>
          <a:xfrm>
            <a:off x="841247" y="1033272"/>
            <a:ext cx="4945777" cy="1206786"/>
          </a:xfrm>
          <a:prstGeom prst="rect">
            <a:avLst/>
          </a:prstGeom>
        </p:spPr>
        <p:txBody>
          <a:bodyPr vert="horz" lIns="91440" tIns="45720" rIns="91440" bIns="45720" rtlCol="0" anchor="t">
            <a:noAutofit/>
          </a:bodyPr>
          <a:lstStyle>
            <a:lvl1pPr algn="l" defTabSz="457200" rtl="0" eaLnBrk="1" latinLnBrk="0" hangingPunct="1">
              <a:spcBef>
                <a:spcPct val="0"/>
              </a:spcBef>
              <a:buNone/>
              <a:defRPr sz="2600" b="1" kern="1200">
                <a:solidFill>
                  <a:srgbClr val="D9373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ts val="3600"/>
              </a:lnSpc>
              <a:defRPr/>
            </a:pPr>
            <a:r>
              <a:rPr lang="en-US" sz="2800" dirty="0">
                <a:solidFill>
                  <a:schemeClr val="tx1"/>
                </a:solidFill>
                <a:latin typeface="+mn-lt"/>
                <a:ea typeface="Source Sans Pro SemiBold" panose="020B0603030403020204" pitchFamily="34" charset="0"/>
              </a:rPr>
              <a:t>Benefits and Challenges</a:t>
            </a:r>
          </a:p>
        </p:txBody>
      </p:sp>
      <p:sp>
        <p:nvSpPr>
          <p:cNvPr id="12" name="TextBox 11">
            <a:extLst>
              <a:ext uri="{FF2B5EF4-FFF2-40B4-BE49-F238E27FC236}">
                <a16:creationId xmlns:a16="http://schemas.microsoft.com/office/drawing/2014/main" id="{DF498671-F951-439F-A196-F0B9725258D0}"/>
              </a:ext>
            </a:extLst>
          </p:cNvPr>
          <p:cNvSpPr txBox="1"/>
          <p:nvPr/>
        </p:nvSpPr>
        <p:spPr>
          <a:xfrm>
            <a:off x="5452872" y="6404292"/>
            <a:ext cx="5073825" cy="230832"/>
          </a:xfrm>
          <a:prstGeom prst="rect">
            <a:avLst/>
          </a:prstGeom>
          <a:noFill/>
        </p:spPr>
        <p:txBody>
          <a:bodyPr wrap="none" lIns="91440" tIns="45720" rIns="91440" bIns="45720" rtlCol="0" anchor="t">
            <a:spAutoFit/>
          </a:bodyPr>
          <a:lstStyle/>
          <a:p>
            <a:r>
              <a:rPr lang="en-US" sz="900" dirty="0">
                <a:latin typeface="Arial Nova Light" panose="020B0304020202020204" pitchFamily="34" charset="0"/>
                <a:ea typeface="Source Sans Pro Light" panose="020B0403030403020204" pitchFamily="34" charset="0"/>
              </a:rPr>
              <a:t>Source: AARP</a:t>
            </a:r>
            <a:r>
              <a:rPr lang="en-US" sz="900" dirty="0">
                <a:latin typeface="Arial Nova Light" panose="020B0304020202020204" pitchFamily="34" charset="0"/>
                <a:ea typeface="Source Sans Pro"/>
              </a:rPr>
              <a:t> </a:t>
            </a:r>
            <a:r>
              <a:rPr lang="en-US" sz="900" dirty="0">
                <a:latin typeface="Arial Nova Light" panose="020B0304020202020204" pitchFamily="34" charset="0"/>
                <a:ea typeface="Source Sans Pro Light"/>
              </a:rPr>
              <a:t>Accessory Dwelling Units: A Step By Step Guide to Design and Development, 2019 </a:t>
            </a:r>
            <a:endParaRPr lang="en-US" sz="900" dirty="0">
              <a:latin typeface="Arial Nova Light" panose="020B0304020202020204" pitchFamily="34" charset="0"/>
              <a:ea typeface="Source Sans Pro Light" panose="020B0403030403020204" pitchFamily="34" charset="0"/>
            </a:endParaRPr>
          </a:p>
        </p:txBody>
      </p:sp>
      <p:sp>
        <p:nvSpPr>
          <p:cNvPr id="6" name="Footer Placeholder 3">
            <a:extLst>
              <a:ext uri="{FF2B5EF4-FFF2-40B4-BE49-F238E27FC236}">
                <a16:creationId xmlns:a16="http://schemas.microsoft.com/office/drawing/2014/main" id="{B7EB63E5-69DB-0847-7F8C-8CA72711EE22}"/>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AARP | AARP.ORG © 2024 AARP ALL RIGHTS RESERVED</a:t>
            </a:r>
          </a:p>
        </p:txBody>
      </p:sp>
      <p:sp>
        <p:nvSpPr>
          <p:cNvPr id="7" name="Slide Number Placeholder 3">
            <a:extLst>
              <a:ext uri="{FF2B5EF4-FFF2-40B4-BE49-F238E27FC236}">
                <a16:creationId xmlns:a16="http://schemas.microsoft.com/office/drawing/2014/main" id="{4C2CF724-A1CA-BA31-FD05-EBA0B71A4B68}"/>
              </a:ext>
            </a:extLst>
          </p:cNvPr>
          <p:cNvSpPr txBox="1">
            <a:spLocks/>
          </p:cNvSpPr>
          <p:nvPr/>
        </p:nvSpPr>
        <p:spPr>
          <a:xfrm>
            <a:off x="10670384" y="6356880"/>
            <a:ext cx="704681" cy="365125"/>
          </a:xfrm>
          <a:prstGeom prst="rect">
            <a:avLst/>
          </a:prstGeom>
        </p:spPr>
        <p:txBody>
          <a:bodyPr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FF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1801CC8-8A38-4040-B366-5E3A33B7E639}" type="slidenum">
              <a:rPr lang="en-US" sz="900">
                <a:latin typeface="Arial Nova Light" panose="020B0304020202020204" pitchFamily="34" charset="0"/>
                <a:ea typeface="Source Sans Pro" panose="020B0503030403020204" pitchFamily="34" charset="0"/>
              </a:rPr>
              <a:pPr/>
              <a:t>20</a:t>
            </a:fld>
            <a:endParaRPr lang="en-US" sz="900" dirty="0">
              <a:latin typeface="Arial Nova Light" panose="020B0304020202020204" pitchFamily="34" charset="0"/>
              <a:ea typeface="Source Sans Pro" panose="020B0503030403020204" pitchFamily="34" charset="0"/>
            </a:endParaRPr>
          </a:p>
        </p:txBody>
      </p:sp>
    </p:spTree>
    <p:extLst>
      <p:ext uri="{BB962C8B-B14F-4D97-AF65-F5344CB8AC3E}">
        <p14:creationId xmlns:p14="http://schemas.microsoft.com/office/powerpoint/2010/main" val="423489762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7A36D-AC57-F394-2FEF-97251164B44C}"/>
              </a:ext>
            </a:extLst>
          </p:cNvPr>
          <p:cNvSpPr>
            <a:spLocks noGrp="1"/>
          </p:cNvSpPr>
          <p:nvPr/>
        </p:nvSpPr>
        <p:spPr>
          <a:xfrm>
            <a:off x="877747" y="1126338"/>
            <a:ext cx="4062161" cy="536272"/>
          </a:xfrm>
          <a:prstGeom prst="rect">
            <a:avLst/>
          </a:prstGeom>
        </p:spPr>
        <p:txBody>
          <a:bodyPr vert="horz" lIns="91440" tIns="45720" rIns="91440" bIns="45720" rtlCol="0" anchor="t">
            <a:noAutofit/>
          </a:bodyPr>
          <a:lstStyle>
            <a:lvl1pPr algn="l" defTabSz="457200" rtl="0" eaLnBrk="1" latinLnBrk="0" hangingPunct="1">
              <a:spcBef>
                <a:spcPct val="0"/>
              </a:spcBef>
              <a:buNone/>
              <a:defRPr sz="2600" b="1" kern="1200">
                <a:solidFill>
                  <a:srgbClr val="D9373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ts val="3600"/>
              </a:lnSpc>
              <a:defRPr/>
            </a:pPr>
            <a:r>
              <a:rPr lang="en-US" sz="2800" dirty="0">
                <a:solidFill>
                  <a:schemeClr val="tx1"/>
                </a:solidFill>
                <a:latin typeface="+mn-lt"/>
                <a:ea typeface="Source Sans Pro SemiBold" panose="020B0603030403020204" pitchFamily="34" charset="0"/>
              </a:rPr>
              <a:t>AARP ADU Resources</a:t>
            </a:r>
          </a:p>
        </p:txBody>
      </p:sp>
      <p:sp>
        <p:nvSpPr>
          <p:cNvPr id="3" name="Slide Number Placeholder 3">
            <a:extLst>
              <a:ext uri="{FF2B5EF4-FFF2-40B4-BE49-F238E27FC236}">
                <a16:creationId xmlns:a16="http://schemas.microsoft.com/office/drawing/2014/main" id="{5534E34E-483B-5EE8-7E29-542494BF0B7B}"/>
              </a:ext>
            </a:extLst>
          </p:cNvPr>
          <p:cNvSpPr txBox="1">
            <a:spLocks/>
          </p:cNvSpPr>
          <p:nvPr/>
        </p:nvSpPr>
        <p:spPr>
          <a:xfrm>
            <a:off x="10670384" y="6356880"/>
            <a:ext cx="704681" cy="365125"/>
          </a:xfrm>
          <a:prstGeom prst="rect">
            <a:avLst/>
          </a:prstGeom>
        </p:spPr>
        <p:txBody>
          <a:bodyPr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FF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1801CC8-8A38-4040-B366-5E3A33B7E639}" type="slidenum">
              <a:rPr lang="en-US" sz="900">
                <a:latin typeface="Arial Nova Light" panose="020B0304020202020204" pitchFamily="34" charset="0"/>
                <a:ea typeface="Source Sans Pro" panose="020B0503030403020204" pitchFamily="34" charset="0"/>
              </a:rPr>
              <a:pPr/>
              <a:t>21</a:t>
            </a:fld>
            <a:endParaRPr lang="en-US" sz="900" dirty="0">
              <a:latin typeface="Arial Nova Light" panose="020B0304020202020204" pitchFamily="34" charset="0"/>
              <a:ea typeface="Source Sans Pro" panose="020B0503030403020204" pitchFamily="34" charset="0"/>
            </a:endParaRPr>
          </a:p>
        </p:txBody>
      </p:sp>
      <p:sp>
        <p:nvSpPr>
          <p:cNvPr id="4" name="Footer Placeholder 3">
            <a:extLst>
              <a:ext uri="{FF2B5EF4-FFF2-40B4-BE49-F238E27FC236}">
                <a16:creationId xmlns:a16="http://schemas.microsoft.com/office/drawing/2014/main" id="{C3DC18AF-846D-5AB5-AA9E-4BA95D8DAEE9}"/>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AARP | AARP.ORG © 2024 AARP ALL RIGHTS RESERVED</a:t>
            </a:r>
          </a:p>
        </p:txBody>
      </p:sp>
      <p:sp>
        <p:nvSpPr>
          <p:cNvPr id="10" name="TextBox 9">
            <a:extLst>
              <a:ext uri="{FF2B5EF4-FFF2-40B4-BE49-F238E27FC236}">
                <a16:creationId xmlns:a16="http://schemas.microsoft.com/office/drawing/2014/main" id="{404CA023-187B-465D-08B1-D305603500C4}"/>
              </a:ext>
            </a:extLst>
          </p:cNvPr>
          <p:cNvSpPr txBox="1"/>
          <p:nvPr/>
        </p:nvSpPr>
        <p:spPr>
          <a:xfrm flipH="1">
            <a:off x="895964" y="1552048"/>
            <a:ext cx="2192680" cy="369332"/>
          </a:xfrm>
          <a:prstGeom prst="rect">
            <a:avLst/>
          </a:prstGeom>
          <a:noFill/>
        </p:spPr>
        <p:txBody>
          <a:bodyPr wrap="square" rtlCol="0">
            <a:spAutoFit/>
          </a:bodyPr>
          <a:lstStyle/>
          <a:p>
            <a:r>
              <a:rPr lang="en-US" dirty="0">
                <a:latin typeface="Arial Nova Light" panose="020B0304020202020204" pitchFamily="34" charset="0"/>
              </a:rPr>
              <a:t>Visit aarp.org/</a:t>
            </a:r>
            <a:r>
              <a:rPr lang="en-US" dirty="0" err="1">
                <a:latin typeface="Arial Nova Light" panose="020B0304020202020204" pitchFamily="34" charset="0"/>
              </a:rPr>
              <a:t>adu</a:t>
            </a:r>
            <a:endParaRPr lang="en-US" dirty="0">
              <a:latin typeface="Arial Nova Light" panose="020B0304020202020204" pitchFamily="34" charset="0"/>
            </a:endParaRPr>
          </a:p>
        </p:txBody>
      </p:sp>
      <p:sp>
        <p:nvSpPr>
          <p:cNvPr id="11" name="TextBox 10">
            <a:extLst>
              <a:ext uri="{FF2B5EF4-FFF2-40B4-BE49-F238E27FC236}">
                <a16:creationId xmlns:a16="http://schemas.microsoft.com/office/drawing/2014/main" id="{6262C4A0-2B0E-94D6-8BB2-7B81EBD3B8A8}"/>
              </a:ext>
            </a:extLst>
          </p:cNvPr>
          <p:cNvSpPr txBox="1"/>
          <p:nvPr/>
        </p:nvSpPr>
        <p:spPr>
          <a:xfrm>
            <a:off x="383041" y="4343976"/>
            <a:ext cx="1201818" cy="1223412"/>
          </a:xfrm>
          <a:prstGeom prst="rect">
            <a:avLst/>
          </a:prstGeom>
          <a:noFill/>
        </p:spPr>
        <p:txBody>
          <a:bodyPr wrap="square">
            <a:spAutoFit/>
          </a:bodyPr>
          <a:lstStyle/>
          <a:p>
            <a:pPr>
              <a:lnSpc>
                <a:spcPct val="100000"/>
              </a:lnSpc>
              <a:spcAft>
                <a:spcPts val="600"/>
              </a:spcAft>
            </a:pPr>
            <a:r>
              <a:rPr lang="en-US" sz="1050" b="0" cap="none" dirty="0">
                <a:latin typeface="Arial Nova Light" panose="020B0304020202020204" pitchFamily="34" charset="0"/>
                <a:ea typeface="Source Sans Pro" panose="020B0503030403020204" pitchFamily="34" charset="0"/>
              </a:rPr>
              <a:t>Visit the website </a:t>
            </a:r>
            <a:br>
              <a:rPr lang="en-US" sz="1050" b="0" cap="none" dirty="0">
                <a:latin typeface="Arial Nova Light" panose="020B0304020202020204" pitchFamily="34" charset="0"/>
                <a:ea typeface="Source Sans Pro" panose="020B0503030403020204" pitchFamily="34" charset="0"/>
              </a:rPr>
            </a:br>
            <a:r>
              <a:rPr lang="en-US" sz="1050" b="0" cap="none" dirty="0">
                <a:latin typeface="Arial Nova Light" panose="020B0304020202020204" pitchFamily="34" charset="0"/>
                <a:ea typeface="Source Sans Pro" panose="020B0503030403020204" pitchFamily="34" charset="0"/>
              </a:rPr>
              <a:t>to </a:t>
            </a:r>
            <a:r>
              <a:rPr lang="en-US" sz="1050" dirty="0">
                <a:latin typeface="Arial Nova Light" panose="020B0304020202020204" pitchFamily="34" charset="0"/>
                <a:ea typeface="Source Sans Pro" panose="020B0503030403020204" pitchFamily="34" charset="0"/>
              </a:rPr>
              <a:t>download digital versions </a:t>
            </a:r>
            <a:br>
              <a:rPr lang="en-US" sz="1050" dirty="0">
                <a:latin typeface="Arial Nova Light" panose="020B0304020202020204" pitchFamily="34" charset="0"/>
                <a:ea typeface="Source Sans Pro" panose="020B0503030403020204" pitchFamily="34" charset="0"/>
              </a:rPr>
            </a:br>
            <a:r>
              <a:rPr lang="en-US" sz="1050" dirty="0">
                <a:latin typeface="Arial Nova Light" panose="020B0304020202020204" pitchFamily="34" charset="0"/>
                <a:ea typeface="Source Sans Pro" panose="020B0503030403020204" pitchFamily="34" charset="0"/>
              </a:rPr>
              <a:t>of these resources </a:t>
            </a:r>
            <a:r>
              <a:rPr lang="en-US" sz="1050" b="0" cap="none" dirty="0">
                <a:latin typeface="Arial Nova Light" panose="020B0304020202020204" pitchFamily="34" charset="0"/>
                <a:ea typeface="Source Sans Pro" panose="020B0503030403020204" pitchFamily="34" charset="0"/>
              </a:rPr>
              <a:t>or </a:t>
            </a:r>
            <a:br>
              <a:rPr lang="en-US" sz="1050" b="0" cap="none" dirty="0">
                <a:latin typeface="Arial Nova Light" panose="020B0304020202020204" pitchFamily="34" charset="0"/>
                <a:ea typeface="Source Sans Pro" panose="020B0503030403020204" pitchFamily="34" charset="0"/>
              </a:rPr>
            </a:br>
            <a:r>
              <a:rPr lang="en-US" sz="1050" b="0" cap="none" dirty="0">
                <a:latin typeface="Arial Nova Light" panose="020B0304020202020204" pitchFamily="34" charset="0"/>
                <a:ea typeface="Source Sans Pro" panose="020B0503030403020204" pitchFamily="34" charset="0"/>
              </a:rPr>
              <a:t>to order a print version.</a:t>
            </a:r>
            <a:endParaRPr lang="en-US" sz="1200" b="0" dirty="0">
              <a:latin typeface="Arial Nova Light" panose="020B0304020202020204" pitchFamily="34" charset="0"/>
              <a:ea typeface="Source Sans Pro" panose="020B0503030403020204" pitchFamily="34" charset="0"/>
            </a:endParaRPr>
          </a:p>
        </p:txBody>
      </p:sp>
      <p:grpSp>
        <p:nvGrpSpPr>
          <p:cNvPr id="28" name="Group 27">
            <a:extLst>
              <a:ext uri="{FF2B5EF4-FFF2-40B4-BE49-F238E27FC236}">
                <a16:creationId xmlns:a16="http://schemas.microsoft.com/office/drawing/2014/main" id="{51CE635C-880E-FB9A-A0D3-04A3C9A2F3A3}"/>
              </a:ext>
            </a:extLst>
          </p:cNvPr>
          <p:cNvGrpSpPr/>
          <p:nvPr/>
        </p:nvGrpSpPr>
        <p:grpSpPr>
          <a:xfrm>
            <a:off x="1521259" y="2342140"/>
            <a:ext cx="2201901" cy="3191260"/>
            <a:chOff x="1111785" y="2196550"/>
            <a:chExt cx="2201901" cy="3191260"/>
          </a:xfrm>
        </p:grpSpPr>
        <p:pic>
          <p:nvPicPr>
            <p:cNvPr id="6" name="Picture 5" descr="A picture containing text, newspaper, screenshot&#10;&#10;Description automatically generated">
              <a:extLst>
                <a:ext uri="{FF2B5EF4-FFF2-40B4-BE49-F238E27FC236}">
                  <a16:creationId xmlns:a16="http://schemas.microsoft.com/office/drawing/2014/main" id="{3522C590-2188-DB1C-B440-56C281CE0D29}"/>
                </a:ext>
              </a:extLst>
            </p:cNvPr>
            <p:cNvPicPr preferRelativeResize="0">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1007" y="2550218"/>
              <a:ext cx="2192679" cy="2837592"/>
            </a:xfrm>
            <a:prstGeom prst="rect">
              <a:avLst/>
            </a:prstGeom>
            <a:ln w="9525">
              <a:solidFill>
                <a:schemeClr val="bg2">
                  <a:lumMod val="75000"/>
                </a:schemeClr>
              </a:solidFill>
            </a:ln>
            <a:effectLst>
              <a:outerShdw blurRad="50800" dist="50800" dir="5400000" algn="ctr" rotWithShape="0">
                <a:schemeClr val="bg1">
                  <a:lumMod val="65000"/>
                </a:schemeClr>
              </a:outerShdw>
            </a:effectLst>
          </p:spPr>
        </p:pic>
        <p:sp>
          <p:nvSpPr>
            <p:cNvPr id="12" name="TextBox 11">
              <a:extLst>
                <a:ext uri="{FF2B5EF4-FFF2-40B4-BE49-F238E27FC236}">
                  <a16:creationId xmlns:a16="http://schemas.microsoft.com/office/drawing/2014/main" id="{6D56031D-B650-6A60-4A90-23A686743BDC}"/>
                </a:ext>
              </a:extLst>
            </p:cNvPr>
            <p:cNvSpPr txBox="1"/>
            <p:nvPr/>
          </p:nvSpPr>
          <p:spPr>
            <a:xfrm>
              <a:off x="1111785" y="2196550"/>
              <a:ext cx="1228221" cy="276999"/>
            </a:xfrm>
            <a:prstGeom prst="rect">
              <a:avLst/>
            </a:prstGeom>
            <a:solidFill>
              <a:srgbClr val="E2615C"/>
            </a:solidFill>
          </p:spPr>
          <p:txBody>
            <a:bodyPr wrap="none" rtlCol="0">
              <a:spAutoFit/>
            </a:bodyPr>
            <a:lstStyle/>
            <a:p>
              <a:r>
                <a:rPr lang="en-US" sz="1200" b="1" dirty="0">
                  <a:solidFill>
                    <a:schemeClr val="bg1"/>
                  </a:solidFill>
                </a:rPr>
                <a:t>Intro overview</a:t>
              </a:r>
            </a:p>
          </p:txBody>
        </p:sp>
      </p:grpSp>
      <p:grpSp>
        <p:nvGrpSpPr>
          <p:cNvPr id="27" name="Group 26">
            <a:extLst>
              <a:ext uri="{FF2B5EF4-FFF2-40B4-BE49-F238E27FC236}">
                <a16:creationId xmlns:a16="http://schemas.microsoft.com/office/drawing/2014/main" id="{9FD57D3B-3278-7B7C-90C0-599FD2168F03}"/>
              </a:ext>
            </a:extLst>
          </p:cNvPr>
          <p:cNvGrpSpPr/>
          <p:nvPr/>
        </p:nvGrpSpPr>
        <p:grpSpPr>
          <a:xfrm>
            <a:off x="3962421" y="2342140"/>
            <a:ext cx="2206203" cy="3191260"/>
            <a:chOff x="3614457" y="2196550"/>
            <a:chExt cx="2206203" cy="3191260"/>
          </a:xfrm>
        </p:grpSpPr>
        <p:pic>
          <p:nvPicPr>
            <p:cNvPr id="8" name="Picture 7" descr="Diagram&#10;&#10;Description automatically generated">
              <a:extLst>
                <a:ext uri="{FF2B5EF4-FFF2-40B4-BE49-F238E27FC236}">
                  <a16:creationId xmlns:a16="http://schemas.microsoft.com/office/drawing/2014/main" id="{FBFEFF91-971A-9962-AF7E-C9904F07B0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27981" y="2550218"/>
              <a:ext cx="2192679" cy="2837592"/>
            </a:xfrm>
            <a:prstGeom prst="rect">
              <a:avLst/>
            </a:prstGeom>
            <a:ln>
              <a:solidFill>
                <a:schemeClr val="bg2">
                  <a:lumMod val="75000"/>
                </a:schemeClr>
              </a:solidFill>
            </a:ln>
            <a:effectLst>
              <a:outerShdw blurRad="50800" dist="50800" dir="5400000" algn="tl" rotWithShape="0">
                <a:prstClr val="black">
                  <a:alpha val="40000"/>
                </a:prstClr>
              </a:outerShdw>
            </a:effectLst>
          </p:spPr>
        </p:pic>
        <p:sp>
          <p:nvSpPr>
            <p:cNvPr id="13" name="TextBox 12">
              <a:extLst>
                <a:ext uri="{FF2B5EF4-FFF2-40B4-BE49-F238E27FC236}">
                  <a16:creationId xmlns:a16="http://schemas.microsoft.com/office/drawing/2014/main" id="{D72447F7-0D75-59B3-7750-289900CDD895}"/>
                </a:ext>
              </a:extLst>
            </p:cNvPr>
            <p:cNvSpPr txBox="1"/>
            <p:nvPr/>
          </p:nvSpPr>
          <p:spPr>
            <a:xfrm>
              <a:off x="3614457" y="2196550"/>
              <a:ext cx="1487908" cy="276999"/>
            </a:xfrm>
            <a:prstGeom prst="rect">
              <a:avLst/>
            </a:prstGeom>
            <a:solidFill>
              <a:srgbClr val="E2615C"/>
            </a:solidFill>
          </p:spPr>
          <p:txBody>
            <a:bodyPr wrap="none" rtlCol="0">
              <a:spAutoFit/>
            </a:bodyPr>
            <a:lstStyle/>
            <a:p>
              <a:r>
                <a:rPr lang="en-US" sz="1200" b="1" dirty="0">
                  <a:solidFill>
                    <a:schemeClr val="bg1"/>
                  </a:solidFill>
                </a:rPr>
                <a:t>Model legislation</a:t>
              </a:r>
            </a:p>
          </p:txBody>
        </p:sp>
      </p:grpSp>
      <p:pic>
        <p:nvPicPr>
          <p:cNvPr id="1026" name="Picture 2">
            <a:extLst>
              <a:ext uri="{FF2B5EF4-FFF2-40B4-BE49-F238E27FC236}">
                <a16:creationId xmlns:a16="http://schemas.microsoft.com/office/drawing/2014/main" id="{3309CEE1-5B34-7239-C3A8-D41DEC7207C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26154" y="2695808"/>
            <a:ext cx="2218580" cy="2218580"/>
          </a:xfrm>
          <a:prstGeom prst="rect">
            <a:avLst/>
          </a:prstGeom>
          <a:noFill/>
          <a:ln w="6350">
            <a:solidFill>
              <a:schemeClr val="bg2">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AA58F63-6C27-76FA-650F-F0D842E9C5D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31509" y="5032523"/>
            <a:ext cx="2213225" cy="1270467"/>
          </a:xfrm>
          <a:prstGeom prst="rect">
            <a:avLst/>
          </a:prstGeom>
          <a:noFill/>
          <a:ln w="6350">
            <a:solidFill>
              <a:schemeClr val="bg2">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17FDE55-A296-87BB-4BB1-3654F7719C3B}"/>
              </a:ext>
            </a:extLst>
          </p:cNvPr>
          <p:cNvSpPr txBox="1"/>
          <p:nvPr/>
        </p:nvSpPr>
        <p:spPr>
          <a:xfrm>
            <a:off x="6410130" y="2342140"/>
            <a:ext cx="952505" cy="276999"/>
          </a:xfrm>
          <a:prstGeom prst="rect">
            <a:avLst/>
          </a:prstGeom>
          <a:solidFill>
            <a:srgbClr val="E2615C"/>
          </a:solidFill>
        </p:spPr>
        <p:txBody>
          <a:bodyPr wrap="none" rtlCol="0">
            <a:spAutoFit/>
          </a:bodyPr>
          <a:lstStyle/>
          <a:p>
            <a:r>
              <a:rPr lang="en-US" sz="1200" b="1" dirty="0">
                <a:solidFill>
                  <a:schemeClr val="bg1"/>
                </a:solidFill>
              </a:rPr>
              <a:t>Brochures</a:t>
            </a:r>
          </a:p>
        </p:txBody>
      </p:sp>
      <p:pic>
        <p:nvPicPr>
          <p:cNvPr id="7" name="Picture 6" descr="A picture containing text, outdoor&#10;&#10;Description automatically generated">
            <a:extLst>
              <a:ext uri="{FF2B5EF4-FFF2-40B4-BE49-F238E27FC236}">
                <a16:creationId xmlns:a16="http://schemas.microsoft.com/office/drawing/2014/main" id="{2FFAD9DC-09E3-9658-5A2F-99C2E5B54AF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12538" y="1913392"/>
            <a:ext cx="2454265" cy="1896478"/>
          </a:xfrm>
          <a:prstGeom prst="rect">
            <a:avLst/>
          </a:prstGeom>
          <a:ln w="9525">
            <a:solidFill>
              <a:schemeClr val="bg2">
                <a:lumMod val="75000"/>
              </a:schemeClr>
            </a:solidFill>
          </a:ln>
          <a:effectLst>
            <a:outerShdw blurRad="50800" dist="50800" dir="5400000" algn="tl" rotWithShape="0">
              <a:prstClr val="black">
                <a:alpha val="40000"/>
              </a:prstClr>
            </a:outerShdw>
          </a:effectLst>
        </p:spPr>
      </p:pic>
      <p:pic>
        <p:nvPicPr>
          <p:cNvPr id="9" name="Picture 8">
            <a:extLst>
              <a:ext uri="{FF2B5EF4-FFF2-40B4-BE49-F238E27FC236}">
                <a16:creationId xmlns:a16="http://schemas.microsoft.com/office/drawing/2014/main" id="{E792B57A-9655-417C-0898-CFAE55BFB1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2538" y="4456943"/>
            <a:ext cx="2454265" cy="1846047"/>
          </a:xfrm>
          <a:prstGeom prst="rect">
            <a:avLst/>
          </a:prstGeom>
          <a:ln w="3175">
            <a:solidFill>
              <a:schemeClr val="bg2">
                <a:lumMod val="50000"/>
              </a:schemeClr>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08942A4B-7675-17BF-815A-8072FBD046F8}"/>
              </a:ext>
            </a:extLst>
          </p:cNvPr>
          <p:cNvSpPr txBox="1"/>
          <p:nvPr/>
        </p:nvSpPr>
        <p:spPr>
          <a:xfrm>
            <a:off x="8912538" y="1561233"/>
            <a:ext cx="1152880" cy="276999"/>
          </a:xfrm>
          <a:prstGeom prst="rect">
            <a:avLst/>
          </a:prstGeom>
          <a:solidFill>
            <a:srgbClr val="E2615C"/>
          </a:solidFill>
        </p:spPr>
        <p:txBody>
          <a:bodyPr wrap="none" rtlCol="0">
            <a:spAutoFit/>
          </a:bodyPr>
          <a:lstStyle/>
          <a:p>
            <a:r>
              <a:rPr lang="en-US" sz="1200" b="1" dirty="0">
                <a:solidFill>
                  <a:schemeClr val="bg1"/>
                </a:solidFill>
              </a:rPr>
              <a:t>Design guide</a:t>
            </a:r>
          </a:p>
        </p:txBody>
      </p:sp>
      <p:sp>
        <p:nvSpPr>
          <p:cNvPr id="16" name="TextBox 15">
            <a:extLst>
              <a:ext uri="{FF2B5EF4-FFF2-40B4-BE49-F238E27FC236}">
                <a16:creationId xmlns:a16="http://schemas.microsoft.com/office/drawing/2014/main" id="{407AE1D3-5F16-4942-4786-6E47CE449D3A}"/>
              </a:ext>
            </a:extLst>
          </p:cNvPr>
          <p:cNvSpPr txBox="1"/>
          <p:nvPr/>
        </p:nvSpPr>
        <p:spPr>
          <a:xfrm>
            <a:off x="8912538" y="4103492"/>
            <a:ext cx="1367682" cy="276999"/>
          </a:xfrm>
          <a:prstGeom prst="rect">
            <a:avLst/>
          </a:prstGeom>
          <a:solidFill>
            <a:srgbClr val="E2615C"/>
          </a:solidFill>
        </p:spPr>
        <p:txBody>
          <a:bodyPr wrap="none" rtlCol="0">
            <a:spAutoFit/>
          </a:bodyPr>
          <a:lstStyle/>
          <a:p>
            <a:r>
              <a:rPr lang="en-US" sz="1200" b="1" dirty="0">
                <a:solidFill>
                  <a:schemeClr val="bg1"/>
                </a:solidFill>
              </a:rPr>
              <a:t>Policy solutions</a:t>
            </a:r>
          </a:p>
        </p:txBody>
      </p:sp>
      <p:grpSp>
        <p:nvGrpSpPr>
          <p:cNvPr id="30" name="Group 29">
            <a:extLst>
              <a:ext uri="{FF2B5EF4-FFF2-40B4-BE49-F238E27FC236}">
                <a16:creationId xmlns:a16="http://schemas.microsoft.com/office/drawing/2014/main" id="{DC69556E-EF0B-E99C-65E8-D262AFC372A1}"/>
              </a:ext>
            </a:extLst>
          </p:cNvPr>
          <p:cNvGrpSpPr/>
          <p:nvPr/>
        </p:nvGrpSpPr>
        <p:grpSpPr>
          <a:xfrm>
            <a:off x="218485" y="3099278"/>
            <a:ext cx="1201818" cy="1201818"/>
            <a:chOff x="4853273" y="839448"/>
            <a:chExt cx="1035861" cy="1035861"/>
          </a:xfrm>
        </p:grpSpPr>
        <p:sp>
          <p:nvSpPr>
            <p:cNvPr id="22" name="Teardrop 21">
              <a:extLst>
                <a:ext uri="{FF2B5EF4-FFF2-40B4-BE49-F238E27FC236}">
                  <a16:creationId xmlns:a16="http://schemas.microsoft.com/office/drawing/2014/main" id="{946E0D42-A166-5E89-AF77-D2FC42799DEA}"/>
                </a:ext>
              </a:extLst>
            </p:cNvPr>
            <p:cNvSpPr/>
            <p:nvPr/>
          </p:nvSpPr>
          <p:spPr>
            <a:xfrm rot="10800000" flipH="1">
              <a:off x="4853273" y="839448"/>
              <a:ext cx="1035861" cy="1035861"/>
            </a:xfrm>
            <a:prstGeom prst="teardrop">
              <a:avLst/>
            </a:prstGeom>
            <a:solidFill>
              <a:srgbClr val="EE37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D28995A6-B0F7-8B75-989F-EB929F7CE71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35652" y="1039561"/>
              <a:ext cx="664778" cy="660080"/>
            </a:xfrm>
            <a:prstGeom prst="rect">
              <a:avLst/>
            </a:prstGeom>
          </p:spPr>
        </p:pic>
      </p:grpSp>
      <p:sp>
        <p:nvSpPr>
          <p:cNvPr id="17" name="Date Placeholder 4">
            <a:extLst>
              <a:ext uri="{FF2B5EF4-FFF2-40B4-BE49-F238E27FC236}">
                <a16:creationId xmlns:a16="http://schemas.microsoft.com/office/drawing/2014/main" id="{BB1659C1-3CBA-032D-F137-EB67834AB50F}"/>
              </a:ext>
            </a:extLst>
          </p:cNvPr>
          <p:cNvSpPr txBox="1">
            <a:spLocks/>
          </p:cNvSpPr>
          <p:nvPr/>
        </p:nvSpPr>
        <p:spPr>
          <a:xfrm>
            <a:off x="7927181"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August 21, 2024</a:t>
            </a:r>
          </a:p>
        </p:txBody>
      </p:sp>
    </p:spTree>
    <p:extLst>
      <p:ext uri="{BB962C8B-B14F-4D97-AF65-F5344CB8AC3E}">
        <p14:creationId xmlns:p14="http://schemas.microsoft.com/office/powerpoint/2010/main" val="319509787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C160C9B-CC4D-4B13-B15C-9E0018C0C433}"/>
              </a:ext>
            </a:extLst>
          </p:cNvPr>
          <p:cNvSpPr txBox="1">
            <a:spLocks/>
          </p:cNvSpPr>
          <p:nvPr/>
        </p:nvSpPr>
        <p:spPr>
          <a:xfrm>
            <a:off x="877824" y="1653003"/>
            <a:ext cx="4051015" cy="27182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i="0" kern="1200" cap="all" baseline="0">
                <a:solidFill>
                  <a:schemeClr val="bg1"/>
                </a:solidFill>
                <a:latin typeface="+mj-lt"/>
                <a:ea typeface="+mj-ea"/>
                <a:cs typeface="+mj-cs"/>
              </a:defRPr>
            </a:lvl1pPr>
          </a:lstStyle>
          <a:p>
            <a:pPr>
              <a:lnSpc>
                <a:spcPct val="100000"/>
              </a:lnSpc>
              <a:spcAft>
                <a:spcPts val="600"/>
              </a:spcAft>
            </a:pPr>
            <a:r>
              <a:rPr lang="en-US" sz="2800" cap="none" dirty="0">
                <a:latin typeface="+mn-lt"/>
                <a:ea typeface="Source Sans Pro SemiBold" panose="020B0603030403020204" pitchFamily="34" charset="0"/>
              </a:rPr>
              <a:t>AARP Livability </a:t>
            </a:r>
            <a:r>
              <a:rPr lang="en-US" sz="2800" cap="none" dirty="0" err="1">
                <a:latin typeface="+mn-lt"/>
                <a:ea typeface="Source Sans Pro SemiBold" panose="020B0603030403020204" pitchFamily="34" charset="0"/>
              </a:rPr>
              <a:t>Index</a:t>
            </a:r>
            <a:r>
              <a:rPr lang="en-US" sz="1600" cap="none" baseline="100000" dirty="0" err="1">
                <a:latin typeface="+mn-lt"/>
                <a:ea typeface="Source Sans Pro SemiBold" panose="020B0603030403020204" pitchFamily="34" charset="0"/>
              </a:rPr>
              <a:t>TM</a:t>
            </a:r>
            <a:r>
              <a:rPr lang="en-US" sz="2800" cap="none" dirty="0">
                <a:latin typeface="+mn-lt"/>
                <a:ea typeface="Source Sans Pro SemiBold" panose="020B0603030403020204" pitchFamily="34" charset="0"/>
              </a:rPr>
              <a:t> Platform</a:t>
            </a:r>
          </a:p>
          <a:p>
            <a:pPr>
              <a:lnSpc>
                <a:spcPct val="100000"/>
              </a:lnSpc>
              <a:spcAft>
                <a:spcPts val="600"/>
              </a:spcAft>
            </a:pPr>
            <a:r>
              <a:rPr lang="en-US" sz="1800" b="0" cap="none" dirty="0">
                <a:latin typeface="Arial Nova Light" panose="020B0304020202020204" pitchFamily="34" charset="0"/>
                <a:ea typeface="Source Sans Pro" panose="020B0503030403020204" pitchFamily="34" charset="0"/>
              </a:rPr>
              <a:t>Using more than 50 national sources </a:t>
            </a:r>
            <a:br>
              <a:rPr lang="en-US" sz="1800" b="0" cap="none" dirty="0">
                <a:latin typeface="Arial Nova Light" panose="020B0304020202020204" pitchFamily="34" charset="0"/>
                <a:ea typeface="Source Sans Pro" panose="020B0503030403020204" pitchFamily="34" charset="0"/>
              </a:rPr>
            </a:br>
            <a:r>
              <a:rPr lang="en-US" sz="1800" b="0" cap="none" dirty="0">
                <a:latin typeface="Arial Nova Light" panose="020B0304020202020204" pitchFamily="34" charset="0"/>
                <a:ea typeface="Source Sans Pro" panose="020B0503030403020204" pitchFamily="34" charset="0"/>
              </a:rPr>
              <a:t>of data, the platform measures how well a community meets the current and future needs of people of all ages, regardless of income, physical ability, or ethnicity. </a:t>
            </a:r>
            <a:endParaRPr lang="en-US" sz="1800" b="0" dirty="0">
              <a:latin typeface="Arial Nova Light" panose="020B0304020202020204" pitchFamily="34" charset="0"/>
              <a:ea typeface="Source Sans Pro" panose="020B0503030403020204" pitchFamily="34" charset="0"/>
            </a:endParaRPr>
          </a:p>
          <a:p>
            <a:pPr>
              <a:lnSpc>
                <a:spcPct val="100000"/>
              </a:lnSpc>
              <a:spcAft>
                <a:spcPts val="600"/>
              </a:spcAft>
            </a:pPr>
            <a:endParaRPr lang="en-US" sz="2800" cap="none" dirty="0">
              <a:latin typeface="+mn-lt"/>
              <a:ea typeface="Source Sans Pro SemiBold" panose="020B0603030403020204" pitchFamily="34" charset="0"/>
            </a:endParaRPr>
          </a:p>
        </p:txBody>
      </p:sp>
      <p:sp>
        <p:nvSpPr>
          <p:cNvPr id="3" name="TextBox 2">
            <a:hlinkClick r:id="rId2"/>
            <a:extLst>
              <a:ext uri="{FF2B5EF4-FFF2-40B4-BE49-F238E27FC236}">
                <a16:creationId xmlns:a16="http://schemas.microsoft.com/office/drawing/2014/main" id="{E30AACB2-1EC3-475C-B78A-69899FB8B430}"/>
              </a:ext>
            </a:extLst>
          </p:cNvPr>
          <p:cNvSpPr txBox="1"/>
          <p:nvPr/>
        </p:nvSpPr>
        <p:spPr>
          <a:xfrm>
            <a:off x="931333" y="5257800"/>
            <a:ext cx="3887555" cy="540703"/>
          </a:xfrm>
          <a:prstGeom prst="rect">
            <a:avLst/>
          </a:prstGeom>
          <a:solidFill>
            <a:srgbClr val="943030"/>
          </a:solidFill>
        </p:spPr>
        <p:txBody>
          <a:bodyPr wrap="square" rtlCol="0" anchor="ctr">
            <a:noAutofit/>
          </a:bodyPr>
          <a:lstStyle/>
          <a:p>
            <a:pPr algn="ctr"/>
            <a:r>
              <a:rPr lang="en-US" b="1" dirty="0">
                <a:solidFill>
                  <a:schemeClr val="bg1"/>
                </a:solidFill>
              </a:rPr>
              <a:t>aarp.org/livabilityindex</a:t>
            </a:r>
          </a:p>
        </p:txBody>
      </p:sp>
      <p:sp>
        <p:nvSpPr>
          <p:cNvPr id="2" name="Footer Placeholder 3">
            <a:extLst>
              <a:ext uri="{FF2B5EF4-FFF2-40B4-BE49-F238E27FC236}">
                <a16:creationId xmlns:a16="http://schemas.microsoft.com/office/drawing/2014/main" id="{AA8738EA-09BA-AF67-5B8C-E24E624C1A28}"/>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pic>
        <p:nvPicPr>
          <p:cNvPr id="5" name="Picture 4">
            <a:extLst>
              <a:ext uri="{FF2B5EF4-FFF2-40B4-BE49-F238E27FC236}">
                <a16:creationId xmlns:a16="http://schemas.microsoft.com/office/drawing/2014/main" id="{210F4486-9294-04B1-4DD1-58749D098214}"/>
              </a:ext>
            </a:extLst>
          </p:cNvPr>
          <p:cNvPicPr>
            <a:picLocks noChangeAspect="1"/>
          </p:cNvPicPr>
          <p:nvPr/>
        </p:nvPicPr>
        <p:blipFill>
          <a:blip r:embed="rId3"/>
          <a:stretch>
            <a:fillRect/>
          </a:stretch>
        </p:blipFill>
        <p:spPr>
          <a:xfrm>
            <a:off x="5629617" y="0"/>
            <a:ext cx="5969000" cy="6858000"/>
          </a:xfrm>
          <a:prstGeom prst="rect">
            <a:avLst/>
          </a:prstGeom>
          <a:ln>
            <a:solidFill>
              <a:schemeClr val="bg2">
                <a:lumMod val="75000"/>
              </a:schemeClr>
            </a:solidFill>
          </a:ln>
        </p:spPr>
      </p:pic>
    </p:spTree>
    <p:extLst>
      <p:ext uri="{BB962C8B-B14F-4D97-AF65-F5344CB8AC3E}">
        <p14:creationId xmlns:p14="http://schemas.microsoft.com/office/powerpoint/2010/main" val="232078870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85AFD48-00F5-ABCE-396B-CED2AA9983A1}"/>
              </a:ext>
            </a:extLst>
          </p:cNvPr>
          <p:cNvGrpSpPr/>
          <p:nvPr/>
        </p:nvGrpSpPr>
        <p:grpSpPr>
          <a:xfrm>
            <a:off x="963738" y="2180538"/>
            <a:ext cx="1144008" cy="2538078"/>
            <a:chOff x="963738" y="2180538"/>
            <a:chExt cx="1144008" cy="2538078"/>
          </a:xfrm>
        </p:grpSpPr>
        <p:grpSp>
          <p:nvGrpSpPr>
            <p:cNvPr id="63" name="Group 62">
              <a:extLst>
                <a:ext uri="{FF2B5EF4-FFF2-40B4-BE49-F238E27FC236}">
                  <a16:creationId xmlns:a16="http://schemas.microsoft.com/office/drawing/2014/main" id="{2EB38222-A46C-E2EB-649E-DB5982929BE0}"/>
                </a:ext>
              </a:extLst>
            </p:cNvPr>
            <p:cNvGrpSpPr/>
            <p:nvPr/>
          </p:nvGrpSpPr>
          <p:grpSpPr>
            <a:xfrm>
              <a:off x="1140922" y="2180538"/>
              <a:ext cx="789640" cy="789640"/>
              <a:chOff x="5593080" y="920274"/>
              <a:chExt cx="1005840" cy="1005840"/>
            </a:xfrm>
          </p:grpSpPr>
          <p:sp>
            <p:nvSpPr>
              <p:cNvPr id="65" name="Oval 64">
                <a:extLst>
                  <a:ext uri="{FF2B5EF4-FFF2-40B4-BE49-F238E27FC236}">
                    <a16:creationId xmlns:a16="http://schemas.microsoft.com/office/drawing/2014/main" id="{0A909350-77D9-A3EC-9615-8993342A41E5}"/>
                  </a:ext>
                </a:extLst>
              </p:cNvPr>
              <p:cNvSpPr>
                <a:spLocks/>
              </p:cNvSpPr>
              <p:nvPr/>
            </p:nvSpPr>
            <p:spPr>
              <a:xfrm>
                <a:off x="5593080" y="920274"/>
                <a:ext cx="1005840" cy="1005840"/>
              </a:xfrm>
              <a:prstGeom prst="ellipse">
                <a:avLst/>
              </a:prstGeom>
              <a:solidFill>
                <a:schemeClr val="bg1"/>
              </a:solidFill>
              <a:ln>
                <a:solidFill>
                  <a:srgbClr val="FFC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grpSp>
            <p:nvGrpSpPr>
              <p:cNvPr id="66" name="Group 65">
                <a:extLst>
                  <a:ext uri="{FF2B5EF4-FFF2-40B4-BE49-F238E27FC236}">
                    <a16:creationId xmlns:a16="http://schemas.microsoft.com/office/drawing/2014/main" id="{1F810452-E496-AFA0-6503-5901789E4510}"/>
                  </a:ext>
                </a:extLst>
              </p:cNvPr>
              <p:cNvGrpSpPr>
                <a:grpSpLocks noChangeAspect="1"/>
              </p:cNvGrpSpPr>
              <p:nvPr/>
            </p:nvGrpSpPr>
            <p:grpSpPr>
              <a:xfrm>
                <a:off x="5867128" y="1194594"/>
                <a:ext cx="457713" cy="457200"/>
                <a:chOff x="5910262" y="523855"/>
                <a:chExt cx="375162" cy="374741"/>
              </a:xfrm>
            </p:grpSpPr>
            <p:sp>
              <p:nvSpPr>
                <p:cNvPr id="67" name="Freeform: Shape 66">
                  <a:extLst>
                    <a:ext uri="{FF2B5EF4-FFF2-40B4-BE49-F238E27FC236}">
                      <a16:creationId xmlns:a16="http://schemas.microsoft.com/office/drawing/2014/main" id="{B7F647C0-58C9-1DB3-C01A-D1554F9EA8D3}"/>
                    </a:ext>
                  </a:extLst>
                </p:cNvPr>
                <p:cNvSpPr/>
                <p:nvPr/>
              </p:nvSpPr>
              <p:spPr>
                <a:xfrm>
                  <a:off x="6057285" y="748193"/>
                  <a:ext cx="68442" cy="150403"/>
                </a:xfrm>
                <a:custGeom>
                  <a:avLst/>
                  <a:gdLst>
                    <a:gd name="connsiteX0" fmla="*/ 0 w 68442"/>
                    <a:gd name="connsiteY0" fmla="*/ 150403 h 150403"/>
                    <a:gd name="connsiteX1" fmla="*/ 5494 w 68442"/>
                    <a:gd name="connsiteY1" fmla="*/ 150403 h 150403"/>
                    <a:gd name="connsiteX2" fmla="*/ 46896 w 68442"/>
                    <a:gd name="connsiteY2" fmla="*/ 144910 h 150403"/>
                    <a:gd name="connsiteX3" fmla="*/ 68443 w 68442"/>
                    <a:gd name="connsiteY3" fmla="*/ 141531 h 150403"/>
                    <a:gd name="connsiteX4" fmla="*/ 68443 w 68442"/>
                    <a:gd name="connsiteY4" fmla="*/ 0 h 150403"/>
                    <a:gd name="connsiteX5" fmla="*/ 0 w 68442"/>
                    <a:gd name="connsiteY5" fmla="*/ 0 h 150403"/>
                    <a:gd name="connsiteX6" fmla="*/ 0 w 68442"/>
                    <a:gd name="connsiteY6" fmla="*/ 150403 h 15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42" h="150403">
                      <a:moveTo>
                        <a:pt x="0" y="150403"/>
                      </a:moveTo>
                      <a:lnTo>
                        <a:pt x="5494" y="150403"/>
                      </a:lnTo>
                      <a:cubicBezTo>
                        <a:pt x="21547" y="149134"/>
                        <a:pt x="34221" y="147023"/>
                        <a:pt x="46896" y="144910"/>
                      </a:cubicBezTo>
                      <a:cubicBezTo>
                        <a:pt x="54078" y="143642"/>
                        <a:pt x="60838" y="142798"/>
                        <a:pt x="68443" y="141531"/>
                      </a:cubicBezTo>
                      <a:lnTo>
                        <a:pt x="68443" y="0"/>
                      </a:lnTo>
                      <a:lnTo>
                        <a:pt x="0" y="0"/>
                      </a:lnTo>
                      <a:lnTo>
                        <a:pt x="0" y="150403"/>
                      </a:lnTo>
                      <a:close/>
                    </a:path>
                  </a:pathLst>
                </a:custGeom>
                <a:solidFill>
                  <a:srgbClr val="EC1300"/>
                </a:solidFill>
                <a:ln w="14288" cap="flat">
                  <a:noFill/>
                  <a:prstDash val="solid"/>
                  <a:miter/>
                </a:ln>
              </p:spPr>
              <p:txBody>
                <a:bodyPr rtlCol="0" anchor="ctr"/>
                <a:lstStyle/>
                <a:p>
                  <a:endParaRPr lang="en-US" dirty="0">
                    <a:latin typeface="Arial Nova Light" panose="020B0304020202020204" pitchFamily="34" charset="0"/>
                  </a:endParaRPr>
                </a:p>
              </p:txBody>
            </p:sp>
            <p:sp>
              <p:nvSpPr>
                <p:cNvPr id="68" name="Freeform: Shape 67">
                  <a:extLst>
                    <a:ext uri="{FF2B5EF4-FFF2-40B4-BE49-F238E27FC236}">
                      <a16:creationId xmlns:a16="http://schemas.microsoft.com/office/drawing/2014/main" id="{3880FE55-4D83-ABC7-58A9-773F7DEB0F41}"/>
                    </a:ext>
                  </a:extLst>
                </p:cNvPr>
                <p:cNvSpPr/>
                <p:nvPr/>
              </p:nvSpPr>
              <p:spPr>
                <a:xfrm>
                  <a:off x="5910262" y="523855"/>
                  <a:ext cx="375162" cy="374318"/>
                </a:xfrm>
                <a:custGeom>
                  <a:avLst/>
                  <a:gdLst>
                    <a:gd name="connsiteX0" fmla="*/ 323620 w 375162"/>
                    <a:gd name="connsiteY0" fmla="*/ 136038 h 374318"/>
                    <a:gd name="connsiteX1" fmla="*/ 323620 w 375162"/>
                    <a:gd name="connsiteY1" fmla="*/ 16899 h 374318"/>
                    <a:gd name="connsiteX2" fmla="*/ 255601 w 375162"/>
                    <a:gd name="connsiteY2" fmla="*/ 16899 h 374318"/>
                    <a:gd name="connsiteX3" fmla="*/ 255601 w 375162"/>
                    <a:gd name="connsiteY3" fmla="*/ 68020 h 374318"/>
                    <a:gd name="connsiteX4" fmla="*/ 187159 w 375162"/>
                    <a:gd name="connsiteY4" fmla="*/ 0 h 374318"/>
                    <a:gd name="connsiteX5" fmla="*/ 0 w 375162"/>
                    <a:gd name="connsiteY5" fmla="*/ 187159 h 374318"/>
                    <a:gd name="connsiteX6" fmla="*/ 34221 w 375162"/>
                    <a:gd name="connsiteY6" fmla="*/ 187159 h 374318"/>
                    <a:gd name="connsiteX7" fmla="*/ 34221 w 375162"/>
                    <a:gd name="connsiteY7" fmla="*/ 365446 h 374318"/>
                    <a:gd name="connsiteX8" fmla="*/ 65907 w 375162"/>
                    <a:gd name="connsiteY8" fmla="*/ 372628 h 374318"/>
                    <a:gd name="connsiteX9" fmla="*/ 95058 w 375162"/>
                    <a:gd name="connsiteY9" fmla="*/ 374318 h 374318"/>
                    <a:gd name="connsiteX10" fmla="*/ 118716 w 375162"/>
                    <a:gd name="connsiteY10" fmla="*/ 374318 h 374318"/>
                    <a:gd name="connsiteX11" fmla="*/ 118716 w 375162"/>
                    <a:gd name="connsiteY11" fmla="*/ 195609 h 374318"/>
                    <a:gd name="connsiteX12" fmla="*/ 244193 w 375162"/>
                    <a:gd name="connsiteY12" fmla="*/ 195609 h 374318"/>
                    <a:gd name="connsiteX13" fmla="*/ 244193 w 375162"/>
                    <a:gd name="connsiteY13" fmla="*/ 363333 h 374318"/>
                    <a:gd name="connsiteX14" fmla="*/ 265317 w 375162"/>
                    <a:gd name="connsiteY14" fmla="*/ 362911 h 374318"/>
                    <a:gd name="connsiteX15" fmla="*/ 340941 w 375162"/>
                    <a:gd name="connsiteY15" fmla="*/ 374318 h 374318"/>
                    <a:gd name="connsiteX16" fmla="*/ 340941 w 375162"/>
                    <a:gd name="connsiteY16" fmla="*/ 187159 h 374318"/>
                    <a:gd name="connsiteX17" fmla="*/ 375163 w 375162"/>
                    <a:gd name="connsiteY17" fmla="*/ 187159 h 374318"/>
                    <a:gd name="connsiteX18" fmla="*/ 323620 w 375162"/>
                    <a:gd name="connsiteY18" fmla="*/ 136038 h 37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62" h="374318">
                      <a:moveTo>
                        <a:pt x="323620" y="136038"/>
                      </a:moveTo>
                      <a:lnTo>
                        <a:pt x="323620" y="16899"/>
                      </a:lnTo>
                      <a:lnTo>
                        <a:pt x="255601" y="16899"/>
                      </a:lnTo>
                      <a:lnTo>
                        <a:pt x="255601" y="68020"/>
                      </a:lnTo>
                      <a:lnTo>
                        <a:pt x="187159" y="0"/>
                      </a:lnTo>
                      <a:lnTo>
                        <a:pt x="0" y="187159"/>
                      </a:lnTo>
                      <a:lnTo>
                        <a:pt x="34221" y="187159"/>
                      </a:lnTo>
                      <a:lnTo>
                        <a:pt x="34221" y="365446"/>
                      </a:lnTo>
                      <a:cubicBezTo>
                        <a:pt x="46050" y="368825"/>
                        <a:pt x="52388" y="370938"/>
                        <a:pt x="65907" y="372628"/>
                      </a:cubicBezTo>
                      <a:cubicBezTo>
                        <a:pt x="69709" y="373049"/>
                        <a:pt x="85341" y="374318"/>
                        <a:pt x="95058" y="374318"/>
                      </a:cubicBezTo>
                      <a:lnTo>
                        <a:pt x="118716" y="374318"/>
                      </a:lnTo>
                      <a:lnTo>
                        <a:pt x="118716" y="195609"/>
                      </a:lnTo>
                      <a:lnTo>
                        <a:pt x="244193" y="195609"/>
                      </a:lnTo>
                      <a:lnTo>
                        <a:pt x="244193" y="363333"/>
                      </a:lnTo>
                      <a:cubicBezTo>
                        <a:pt x="250531" y="362911"/>
                        <a:pt x="257714" y="362911"/>
                        <a:pt x="265317" y="362911"/>
                      </a:cubicBezTo>
                      <a:cubicBezTo>
                        <a:pt x="290243" y="362911"/>
                        <a:pt x="317705" y="367557"/>
                        <a:pt x="340941" y="374318"/>
                      </a:cubicBezTo>
                      <a:lnTo>
                        <a:pt x="340941" y="187159"/>
                      </a:lnTo>
                      <a:lnTo>
                        <a:pt x="375163" y="187159"/>
                      </a:lnTo>
                      <a:lnTo>
                        <a:pt x="323620" y="136038"/>
                      </a:lnTo>
                      <a:close/>
                    </a:path>
                  </a:pathLst>
                </a:custGeom>
                <a:solidFill>
                  <a:srgbClr val="EC1300"/>
                </a:solidFill>
                <a:ln w="14288" cap="flat">
                  <a:noFill/>
                  <a:prstDash val="solid"/>
                  <a:miter/>
                </a:ln>
              </p:spPr>
              <p:txBody>
                <a:bodyPr rtlCol="0" anchor="ctr"/>
                <a:lstStyle/>
                <a:p>
                  <a:endParaRPr lang="en-US" dirty="0">
                    <a:latin typeface="Arial Nova Light" panose="020B0304020202020204" pitchFamily="34" charset="0"/>
                  </a:endParaRPr>
                </a:p>
              </p:txBody>
            </p:sp>
          </p:grpSp>
        </p:grpSp>
        <p:sp>
          <p:nvSpPr>
            <p:cNvPr id="64" name="TextBox 63">
              <a:extLst>
                <a:ext uri="{FF2B5EF4-FFF2-40B4-BE49-F238E27FC236}">
                  <a16:creationId xmlns:a16="http://schemas.microsoft.com/office/drawing/2014/main" id="{A276CE73-8022-6B4B-5942-63AF73DB2A29}"/>
                </a:ext>
              </a:extLst>
            </p:cNvPr>
            <p:cNvSpPr txBox="1"/>
            <p:nvPr/>
          </p:nvSpPr>
          <p:spPr>
            <a:xfrm>
              <a:off x="1133576" y="3000669"/>
              <a:ext cx="804333" cy="275182"/>
            </a:xfrm>
            <a:prstGeom prst="rect">
              <a:avLst/>
            </a:prstGeom>
            <a:noFill/>
          </p:spPr>
          <p:txBody>
            <a:bodyPr wrap="none" rtlCol="0">
              <a:spAutoFit/>
            </a:bodyPr>
            <a:lstStyle/>
            <a:p>
              <a:pPr algn="ctr"/>
              <a:r>
                <a:rPr lang="en-US" sz="1400" b="1" dirty="0">
                  <a:solidFill>
                    <a:schemeClr val="bg1"/>
                  </a:solidFill>
                  <a:ea typeface="Source Sans Pro" panose="020B0503030403020204" pitchFamily="34" charset="0"/>
                </a:rPr>
                <a:t>Housing</a:t>
              </a:r>
            </a:p>
          </p:txBody>
        </p:sp>
        <p:grpSp>
          <p:nvGrpSpPr>
            <p:cNvPr id="48" name="Group 47">
              <a:extLst>
                <a:ext uri="{FF2B5EF4-FFF2-40B4-BE49-F238E27FC236}">
                  <a16:creationId xmlns:a16="http://schemas.microsoft.com/office/drawing/2014/main" id="{028DC86E-AC87-C420-AAA1-37F859AB9BA4}"/>
                </a:ext>
              </a:extLst>
            </p:cNvPr>
            <p:cNvGrpSpPr/>
            <p:nvPr/>
          </p:nvGrpSpPr>
          <p:grpSpPr>
            <a:xfrm>
              <a:off x="1140923" y="3631072"/>
              <a:ext cx="789639" cy="789639"/>
              <a:chOff x="5544476" y="4753742"/>
              <a:chExt cx="914400" cy="914400"/>
            </a:xfrm>
          </p:grpSpPr>
          <p:sp>
            <p:nvSpPr>
              <p:cNvPr id="50" name="Oval 49">
                <a:extLst>
                  <a:ext uri="{FF2B5EF4-FFF2-40B4-BE49-F238E27FC236}">
                    <a16:creationId xmlns:a16="http://schemas.microsoft.com/office/drawing/2014/main" id="{BC7CC548-676E-0C88-2526-3E0C8E692A77}"/>
                  </a:ext>
                </a:extLst>
              </p:cNvPr>
              <p:cNvSpPr>
                <a:spLocks noChangeAspect="1"/>
              </p:cNvSpPr>
              <p:nvPr/>
            </p:nvSpPr>
            <p:spPr>
              <a:xfrm>
                <a:off x="5544476" y="4753742"/>
                <a:ext cx="914400" cy="914400"/>
              </a:xfrm>
              <a:prstGeom prst="ellipse">
                <a:avLst/>
              </a:prstGeom>
              <a:solidFill>
                <a:schemeClr val="bg1"/>
              </a:solidFill>
              <a:ln>
                <a:solidFill>
                  <a:srgbClr val="FFC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grpSp>
            <p:nvGrpSpPr>
              <p:cNvPr id="51" name="Picture Placeholder 26">
                <a:extLst>
                  <a:ext uri="{FF2B5EF4-FFF2-40B4-BE49-F238E27FC236}">
                    <a16:creationId xmlns:a16="http://schemas.microsoft.com/office/drawing/2014/main" id="{3CD49D7A-07D3-66AD-5911-628C211FA056}"/>
                  </a:ext>
                </a:extLst>
              </p:cNvPr>
              <p:cNvGrpSpPr>
                <a:grpSpLocks noChangeAspect="1"/>
              </p:cNvGrpSpPr>
              <p:nvPr/>
            </p:nvGrpSpPr>
            <p:grpSpPr>
              <a:xfrm>
                <a:off x="5789942" y="4982343"/>
                <a:ext cx="423469" cy="457199"/>
                <a:chOff x="3054517" y="1336772"/>
                <a:chExt cx="2716559" cy="2932941"/>
              </a:xfrm>
              <a:solidFill>
                <a:srgbClr val="C00000"/>
              </a:solidFill>
            </p:grpSpPr>
            <p:sp>
              <p:nvSpPr>
                <p:cNvPr id="52" name="Freeform: Shape 51">
                  <a:extLst>
                    <a:ext uri="{FF2B5EF4-FFF2-40B4-BE49-F238E27FC236}">
                      <a16:creationId xmlns:a16="http://schemas.microsoft.com/office/drawing/2014/main" id="{DBDBE947-25B9-4020-4D16-486FE11FDD15}"/>
                    </a:ext>
                  </a:extLst>
                </p:cNvPr>
                <p:cNvSpPr/>
                <p:nvPr/>
              </p:nvSpPr>
              <p:spPr>
                <a:xfrm>
                  <a:off x="3368720" y="3325699"/>
                  <a:ext cx="2402356" cy="944014"/>
                </a:xfrm>
                <a:custGeom>
                  <a:avLst/>
                  <a:gdLst>
                    <a:gd name="connsiteX0" fmla="*/ 2389430 w 2402356"/>
                    <a:gd name="connsiteY0" fmla="*/ 137459 h 944014"/>
                    <a:gd name="connsiteX1" fmla="*/ 1967758 w 2402356"/>
                    <a:gd name="connsiteY1" fmla="*/ 0 h 944014"/>
                    <a:gd name="connsiteX2" fmla="*/ 1216340 w 2402356"/>
                    <a:gd name="connsiteY2" fmla="*/ 302342 h 944014"/>
                    <a:gd name="connsiteX3" fmla="*/ 263288 w 2402356"/>
                    <a:gd name="connsiteY3" fmla="*/ 393981 h 944014"/>
                    <a:gd name="connsiteX4" fmla="*/ 6779 w 2402356"/>
                    <a:gd name="connsiteY4" fmla="*/ 439800 h 944014"/>
                    <a:gd name="connsiteX5" fmla="*/ 6779 w 2402356"/>
                    <a:gd name="connsiteY5" fmla="*/ 467235 h 944014"/>
                    <a:gd name="connsiteX6" fmla="*/ 1097287 w 2402356"/>
                    <a:gd name="connsiteY6" fmla="*/ 943805 h 944014"/>
                    <a:gd name="connsiteX7" fmla="*/ 2398478 w 2402356"/>
                    <a:gd name="connsiteY7" fmla="*/ 201367 h 944014"/>
                    <a:gd name="connsiteX8" fmla="*/ 2389430 w 2402356"/>
                    <a:gd name="connsiteY8" fmla="*/ 137459 h 94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2356" h="944014">
                      <a:moveTo>
                        <a:pt x="2389430" y="137459"/>
                      </a:moveTo>
                      <a:cubicBezTo>
                        <a:pt x="2270377" y="45819"/>
                        <a:pt x="2114548" y="0"/>
                        <a:pt x="1967758" y="0"/>
                      </a:cubicBezTo>
                      <a:cubicBezTo>
                        <a:pt x="1619629" y="0"/>
                        <a:pt x="1445417" y="192318"/>
                        <a:pt x="1216340" y="302342"/>
                      </a:cubicBezTo>
                      <a:cubicBezTo>
                        <a:pt x="996313" y="403030"/>
                        <a:pt x="455883" y="412375"/>
                        <a:pt x="263288" y="393981"/>
                      </a:cubicBezTo>
                      <a:cubicBezTo>
                        <a:pt x="180697" y="384941"/>
                        <a:pt x="89066" y="403030"/>
                        <a:pt x="6779" y="439800"/>
                      </a:cubicBezTo>
                      <a:cubicBezTo>
                        <a:pt x="-2260" y="439800"/>
                        <a:pt x="-2260" y="458185"/>
                        <a:pt x="6779" y="467235"/>
                      </a:cubicBezTo>
                      <a:cubicBezTo>
                        <a:pt x="291015" y="769577"/>
                        <a:pt x="684960" y="943805"/>
                        <a:pt x="1097287" y="943805"/>
                      </a:cubicBezTo>
                      <a:cubicBezTo>
                        <a:pt x="1628678" y="952855"/>
                        <a:pt x="2132931" y="668898"/>
                        <a:pt x="2398478" y="201367"/>
                      </a:cubicBezTo>
                      <a:cubicBezTo>
                        <a:pt x="2407823" y="183278"/>
                        <a:pt x="2398478" y="155548"/>
                        <a:pt x="2389430" y="137459"/>
                      </a:cubicBezTo>
                      <a:close/>
                    </a:path>
                  </a:pathLst>
                </a:custGeom>
                <a:solidFill>
                  <a:srgbClr val="EC1300"/>
                </a:solidFill>
                <a:ln w="95250" cap="flat">
                  <a:noFill/>
                  <a:prstDash val="solid"/>
                  <a:miter/>
                </a:ln>
              </p:spPr>
              <p:txBody>
                <a:bodyPr rtlCol="0" anchor="ctr"/>
                <a:lstStyle/>
                <a:p>
                  <a:endParaRPr lang="en-US" dirty="0">
                    <a:latin typeface="Arial Nova Light" panose="020B0304020202020204" pitchFamily="34" charset="0"/>
                  </a:endParaRPr>
                </a:p>
              </p:txBody>
            </p:sp>
            <p:sp>
              <p:nvSpPr>
                <p:cNvPr id="53" name="Freeform: Shape 52">
                  <a:extLst>
                    <a:ext uri="{FF2B5EF4-FFF2-40B4-BE49-F238E27FC236}">
                      <a16:creationId xmlns:a16="http://schemas.microsoft.com/office/drawing/2014/main" id="{71772EE4-FE8C-A53D-3381-13BF7B66F063}"/>
                    </a:ext>
                  </a:extLst>
                </p:cNvPr>
                <p:cNvSpPr/>
                <p:nvPr/>
              </p:nvSpPr>
              <p:spPr>
                <a:xfrm>
                  <a:off x="4658650" y="1767542"/>
                  <a:ext cx="1026299" cy="1044789"/>
                </a:xfrm>
                <a:custGeom>
                  <a:avLst/>
                  <a:gdLst>
                    <a:gd name="connsiteX0" fmla="*/ 247155 w 1026299"/>
                    <a:gd name="connsiteY0" fmla="*/ 650808 h 1044789"/>
                    <a:gd name="connsiteX1" fmla="*/ 100670 w 1026299"/>
                    <a:gd name="connsiteY1" fmla="*/ 843126 h 1044789"/>
                    <a:gd name="connsiteX2" fmla="*/ 329736 w 1026299"/>
                    <a:gd name="connsiteY2" fmla="*/ 742447 h 1044789"/>
                    <a:gd name="connsiteX3" fmla="*/ 283921 w 1026299"/>
                    <a:gd name="connsiteY3" fmla="*/ 989929 h 1044789"/>
                    <a:gd name="connsiteX4" fmla="*/ 448799 w 1026299"/>
                    <a:gd name="connsiteY4" fmla="*/ 806652 h 1044789"/>
                    <a:gd name="connsiteX5" fmla="*/ 512997 w 1026299"/>
                    <a:gd name="connsiteY5" fmla="*/ 1044789 h 1044789"/>
                    <a:gd name="connsiteX6" fmla="*/ 577196 w 1026299"/>
                    <a:gd name="connsiteY6" fmla="*/ 806652 h 1044789"/>
                    <a:gd name="connsiteX7" fmla="*/ 742074 w 1026299"/>
                    <a:gd name="connsiteY7" fmla="*/ 989929 h 1044789"/>
                    <a:gd name="connsiteX8" fmla="*/ 696258 w 1026299"/>
                    <a:gd name="connsiteY8" fmla="*/ 751487 h 1044789"/>
                    <a:gd name="connsiteX9" fmla="*/ 925325 w 1026299"/>
                    <a:gd name="connsiteY9" fmla="*/ 852471 h 1044789"/>
                    <a:gd name="connsiteX10" fmla="*/ 778840 w 1026299"/>
                    <a:gd name="connsiteY10" fmla="*/ 650808 h 1044789"/>
                    <a:gd name="connsiteX11" fmla="*/ 1026300 w 1026299"/>
                    <a:gd name="connsiteY11" fmla="*/ 641463 h 1044789"/>
                    <a:gd name="connsiteX12" fmla="*/ 806272 w 1026299"/>
                    <a:gd name="connsiteY12" fmla="*/ 522399 h 1044789"/>
                    <a:gd name="connsiteX13" fmla="*/ 1026300 w 1026299"/>
                    <a:gd name="connsiteY13" fmla="*/ 403326 h 1044789"/>
                    <a:gd name="connsiteX14" fmla="*/ 778840 w 1026299"/>
                    <a:gd name="connsiteY14" fmla="*/ 393981 h 1044789"/>
                    <a:gd name="connsiteX15" fmla="*/ 925325 w 1026299"/>
                    <a:gd name="connsiteY15" fmla="*/ 192318 h 1044789"/>
                    <a:gd name="connsiteX16" fmla="*/ 696258 w 1026299"/>
                    <a:gd name="connsiteY16" fmla="*/ 293302 h 1044789"/>
                    <a:gd name="connsiteX17" fmla="*/ 733025 w 1026299"/>
                    <a:gd name="connsiteY17" fmla="*/ 54869 h 1044789"/>
                    <a:gd name="connsiteX18" fmla="*/ 568156 w 1026299"/>
                    <a:gd name="connsiteY18" fmla="*/ 238137 h 1044789"/>
                    <a:gd name="connsiteX19" fmla="*/ 503958 w 1026299"/>
                    <a:gd name="connsiteY19" fmla="*/ 0 h 1044789"/>
                    <a:gd name="connsiteX20" fmla="*/ 439750 w 1026299"/>
                    <a:gd name="connsiteY20" fmla="*/ 238137 h 1044789"/>
                    <a:gd name="connsiteX21" fmla="*/ 283921 w 1026299"/>
                    <a:gd name="connsiteY21" fmla="*/ 54869 h 1044789"/>
                    <a:gd name="connsiteX22" fmla="*/ 329736 w 1026299"/>
                    <a:gd name="connsiteY22" fmla="*/ 293302 h 1044789"/>
                    <a:gd name="connsiteX23" fmla="*/ 100670 w 1026299"/>
                    <a:gd name="connsiteY23" fmla="*/ 192318 h 1044789"/>
                    <a:gd name="connsiteX24" fmla="*/ 247155 w 1026299"/>
                    <a:gd name="connsiteY24" fmla="*/ 393981 h 1044789"/>
                    <a:gd name="connsiteX25" fmla="*/ 0 w 1026299"/>
                    <a:gd name="connsiteY25" fmla="*/ 403326 h 1044789"/>
                    <a:gd name="connsiteX26" fmla="*/ 219723 w 1026299"/>
                    <a:gd name="connsiteY26" fmla="*/ 522399 h 1044789"/>
                    <a:gd name="connsiteX27" fmla="*/ 0 w 1026299"/>
                    <a:gd name="connsiteY27" fmla="*/ 641463 h 1044789"/>
                    <a:gd name="connsiteX28" fmla="*/ 247155 w 1026299"/>
                    <a:gd name="connsiteY28" fmla="*/ 650808 h 104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6299" h="1044789">
                      <a:moveTo>
                        <a:pt x="247155" y="650808"/>
                      </a:moveTo>
                      <a:lnTo>
                        <a:pt x="100670" y="843126"/>
                      </a:lnTo>
                      <a:lnTo>
                        <a:pt x="329736" y="742447"/>
                      </a:lnTo>
                      <a:lnTo>
                        <a:pt x="283921" y="989929"/>
                      </a:lnTo>
                      <a:lnTo>
                        <a:pt x="448799" y="806652"/>
                      </a:lnTo>
                      <a:lnTo>
                        <a:pt x="512997" y="1044789"/>
                      </a:lnTo>
                      <a:lnTo>
                        <a:pt x="577196" y="806652"/>
                      </a:lnTo>
                      <a:lnTo>
                        <a:pt x="742074" y="989929"/>
                      </a:lnTo>
                      <a:lnTo>
                        <a:pt x="696258" y="751487"/>
                      </a:lnTo>
                      <a:lnTo>
                        <a:pt x="925325" y="852471"/>
                      </a:lnTo>
                      <a:lnTo>
                        <a:pt x="778840" y="650808"/>
                      </a:lnTo>
                      <a:lnTo>
                        <a:pt x="1026300" y="641463"/>
                      </a:lnTo>
                      <a:lnTo>
                        <a:pt x="806272" y="522399"/>
                      </a:lnTo>
                      <a:lnTo>
                        <a:pt x="1026300" y="403326"/>
                      </a:lnTo>
                      <a:lnTo>
                        <a:pt x="778840" y="393981"/>
                      </a:lnTo>
                      <a:lnTo>
                        <a:pt x="925325" y="192318"/>
                      </a:lnTo>
                      <a:lnTo>
                        <a:pt x="696258" y="293302"/>
                      </a:lnTo>
                      <a:lnTo>
                        <a:pt x="733025" y="54869"/>
                      </a:lnTo>
                      <a:lnTo>
                        <a:pt x="568156" y="238137"/>
                      </a:lnTo>
                      <a:lnTo>
                        <a:pt x="503958" y="0"/>
                      </a:lnTo>
                      <a:lnTo>
                        <a:pt x="439750" y="238137"/>
                      </a:lnTo>
                      <a:lnTo>
                        <a:pt x="283921" y="54869"/>
                      </a:lnTo>
                      <a:lnTo>
                        <a:pt x="329736" y="293302"/>
                      </a:lnTo>
                      <a:lnTo>
                        <a:pt x="100670" y="192318"/>
                      </a:lnTo>
                      <a:lnTo>
                        <a:pt x="247155" y="393981"/>
                      </a:lnTo>
                      <a:lnTo>
                        <a:pt x="0" y="403326"/>
                      </a:lnTo>
                      <a:lnTo>
                        <a:pt x="219723" y="522399"/>
                      </a:lnTo>
                      <a:lnTo>
                        <a:pt x="0" y="641463"/>
                      </a:lnTo>
                      <a:lnTo>
                        <a:pt x="247155" y="650808"/>
                      </a:lnTo>
                      <a:close/>
                    </a:path>
                  </a:pathLst>
                </a:custGeom>
                <a:solidFill>
                  <a:srgbClr val="EC1300"/>
                </a:solidFill>
                <a:ln w="95250" cap="flat">
                  <a:noFill/>
                  <a:prstDash val="solid"/>
                  <a:miter/>
                </a:ln>
              </p:spPr>
              <p:txBody>
                <a:bodyPr rtlCol="0" anchor="ctr"/>
                <a:lstStyle/>
                <a:p>
                  <a:endParaRPr lang="en-US" dirty="0">
                    <a:latin typeface="Arial Nova Light" panose="020B0304020202020204" pitchFamily="34" charset="0"/>
                  </a:endParaRPr>
                </a:p>
              </p:txBody>
            </p:sp>
            <p:sp>
              <p:nvSpPr>
                <p:cNvPr id="54" name="Freeform: Shape 53">
                  <a:extLst>
                    <a:ext uri="{FF2B5EF4-FFF2-40B4-BE49-F238E27FC236}">
                      <a16:creationId xmlns:a16="http://schemas.microsoft.com/office/drawing/2014/main" id="{370DD7C2-FDF9-F63F-9369-98CA5152F679}"/>
                    </a:ext>
                  </a:extLst>
                </p:cNvPr>
                <p:cNvSpPr/>
                <p:nvPr/>
              </p:nvSpPr>
              <p:spPr>
                <a:xfrm>
                  <a:off x="3054517" y="1336772"/>
                  <a:ext cx="1558290" cy="2241194"/>
                </a:xfrm>
                <a:custGeom>
                  <a:avLst/>
                  <a:gdLst>
                    <a:gd name="connsiteX0" fmla="*/ 1200817 w 1558290"/>
                    <a:gd name="connsiteY0" fmla="*/ 2236067 h 2241194"/>
                    <a:gd name="connsiteX1" fmla="*/ 1558290 w 1558290"/>
                    <a:gd name="connsiteY1" fmla="*/ 2098618 h 2241194"/>
                    <a:gd name="connsiteX2" fmla="*/ 1310830 w 1558290"/>
                    <a:gd name="connsiteY2" fmla="*/ 1997929 h 2241194"/>
                    <a:gd name="connsiteX3" fmla="*/ 1164346 w 1558290"/>
                    <a:gd name="connsiteY3" fmla="*/ 1997929 h 2241194"/>
                    <a:gd name="connsiteX4" fmla="*/ 1164346 w 1558290"/>
                    <a:gd name="connsiteY4" fmla="*/ 1750457 h 2241194"/>
                    <a:gd name="connsiteX5" fmla="*/ 1503436 w 1558290"/>
                    <a:gd name="connsiteY5" fmla="*/ 1750457 h 2241194"/>
                    <a:gd name="connsiteX6" fmla="*/ 1259291 w 1558290"/>
                    <a:gd name="connsiteY6" fmla="*/ 1279307 h 2241194"/>
                    <a:gd name="connsiteX7" fmla="*/ 870175 w 1558290"/>
                    <a:gd name="connsiteY7" fmla="*/ 1101154 h 2241194"/>
                    <a:gd name="connsiteX8" fmla="*/ 998877 w 1558290"/>
                    <a:gd name="connsiteY8" fmla="*/ 776207 h 2241194"/>
                    <a:gd name="connsiteX9" fmla="*/ 1340377 w 1558290"/>
                    <a:gd name="connsiteY9" fmla="*/ 946520 h 2241194"/>
                    <a:gd name="connsiteX10" fmla="*/ 1201426 w 1558290"/>
                    <a:gd name="connsiteY10" fmla="*/ 549824 h 2241194"/>
                    <a:gd name="connsiteX11" fmla="*/ 1347911 w 1558290"/>
                    <a:gd name="connsiteY11" fmla="*/ 549824 h 2241194"/>
                    <a:gd name="connsiteX12" fmla="*/ 1017861 w 1558290"/>
                    <a:gd name="connsiteY12" fmla="*/ 0 h 2241194"/>
                    <a:gd name="connsiteX13" fmla="*/ 715547 w 1558290"/>
                    <a:gd name="connsiteY13" fmla="*/ 549824 h 2241194"/>
                    <a:gd name="connsiteX14" fmla="*/ 871376 w 1558290"/>
                    <a:gd name="connsiteY14" fmla="*/ 549824 h 2241194"/>
                    <a:gd name="connsiteX15" fmla="*/ 596494 w 1558290"/>
                    <a:gd name="connsiteY15" fmla="*/ 1255492 h 2241194"/>
                    <a:gd name="connsiteX16" fmla="*/ 752323 w 1558290"/>
                    <a:gd name="connsiteY16" fmla="*/ 1255492 h 2241194"/>
                    <a:gd name="connsiteX17" fmla="*/ 541639 w 1558290"/>
                    <a:gd name="connsiteY17" fmla="*/ 1750457 h 2241194"/>
                    <a:gd name="connsiteX18" fmla="*/ 953967 w 1558290"/>
                    <a:gd name="connsiteY18" fmla="*/ 1750457 h 2241194"/>
                    <a:gd name="connsiteX19" fmla="*/ 953967 w 1558290"/>
                    <a:gd name="connsiteY19" fmla="*/ 1952110 h 2241194"/>
                    <a:gd name="connsiteX20" fmla="*/ 944918 w 1558290"/>
                    <a:gd name="connsiteY20" fmla="*/ 1979544 h 2241194"/>
                    <a:gd name="connsiteX21" fmla="*/ 890064 w 1558290"/>
                    <a:gd name="connsiteY21" fmla="*/ 1970504 h 2241194"/>
                    <a:gd name="connsiteX22" fmla="*/ 835209 w 1558290"/>
                    <a:gd name="connsiteY22" fmla="*/ 1933725 h 2241194"/>
                    <a:gd name="connsiteX23" fmla="*/ 377066 w 1558290"/>
                    <a:gd name="connsiteY23" fmla="*/ 1915340 h 2241194"/>
                    <a:gd name="connsiteX24" fmla="*/ 377066 w 1558290"/>
                    <a:gd name="connsiteY24" fmla="*/ 1741112 h 2241194"/>
                    <a:gd name="connsiteX25" fmla="*/ 468697 w 1558290"/>
                    <a:gd name="connsiteY25" fmla="*/ 1741112 h 2241194"/>
                    <a:gd name="connsiteX26" fmla="*/ 651948 w 1558290"/>
                    <a:gd name="connsiteY26" fmla="*/ 1319391 h 2241194"/>
                    <a:gd name="connsiteX27" fmla="*/ 496119 w 1558290"/>
                    <a:gd name="connsiteY27" fmla="*/ 1319391 h 2241194"/>
                    <a:gd name="connsiteX28" fmla="*/ 670341 w 1558290"/>
                    <a:gd name="connsiteY28" fmla="*/ 916075 h 2241194"/>
                    <a:gd name="connsiteX29" fmla="*/ 468697 w 1558290"/>
                    <a:gd name="connsiteY29" fmla="*/ 338817 h 2241194"/>
                    <a:gd name="connsiteX30" fmla="*/ 137741 w 1558290"/>
                    <a:gd name="connsiteY30" fmla="*/ 916371 h 2241194"/>
                    <a:gd name="connsiteX31" fmla="*/ 238420 w 1558290"/>
                    <a:gd name="connsiteY31" fmla="*/ 916371 h 2241194"/>
                    <a:gd name="connsiteX32" fmla="*/ 18383 w 1558290"/>
                    <a:gd name="connsiteY32" fmla="*/ 1420375 h 2241194"/>
                    <a:gd name="connsiteX33" fmla="*/ 137446 w 1558290"/>
                    <a:gd name="connsiteY33" fmla="*/ 1420375 h 2241194"/>
                    <a:gd name="connsiteX34" fmla="*/ 0 w 1558290"/>
                    <a:gd name="connsiteY34" fmla="*/ 1750457 h 2241194"/>
                    <a:gd name="connsiteX35" fmla="*/ 256499 w 1558290"/>
                    <a:gd name="connsiteY35" fmla="*/ 1750457 h 2241194"/>
                    <a:gd name="connsiteX36" fmla="*/ 256499 w 1558290"/>
                    <a:gd name="connsiteY36" fmla="*/ 1942774 h 2241194"/>
                    <a:gd name="connsiteX37" fmla="*/ 91630 w 1558290"/>
                    <a:gd name="connsiteY37" fmla="*/ 2052799 h 2241194"/>
                    <a:gd name="connsiteX38" fmla="*/ 192300 w 1558290"/>
                    <a:gd name="connsiteY38" fmla="*/ 2162822 h 2241194"/>
                    <a:gd name="connsiteX39" fmla="*/ 219732 w 1558290"/>
                    <a:gd name="connsiteY39" fmla="*/ 2171862 h 2241194"/>
                    <a:gd name="connsiteX40" fmla="*/ 238116 w 1558290"/>
                    <a:gd name="connsiteY40" fmla="*/ 2190247 h 2241194"/>
                    <a:gd name="connsiteX41" fmla="*/ 1200817 w 1558290"/>
                    <a:gd name="connsiteY41" fmla="*/ 2236067 h 224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8290" h="2241194">
                      <a:moveTo>
                        <a:pt x="1200817" y="2236067"/>
                      </a:moveTo>
                      <a:cubicBezTo>
                        <a:pt x="1347302" y="2227027"/>
                        <a:pt x="1558290" y="2144428"/>
                        <a:pt x="1558290" y="2098618"/>
                      </a:cubicBezTo>
                      <a:cubicBezTo>
                        <a:pt x="1558290" y="2052799"/>
                        <a:pt x="1448276" y="2006979"/>
                        <a:pt x="1310830" y="1997929"/>
                      </a:cubicBezTo>
                      <a:cubicBezTo>
                        <a:pt x="1283408" y="1997929"/>
                        <a:pt x="1164346" y="1997929"/>
                        <a:pt x="1164346" y="1997929"/>
                      </a:cubicBezTo>
                      <a:lnTo>
                        <a:pt x="1164346" y="1750457"/>
                      </a:lnTo>
                      <a:lnTo>
                        <a:pt x="1503436" y="1750457"/>
                      </a:lnTo>
                      <a:lnTo>
                        <a:pt x="1259291" y="1279307"/>
                      </a:lnTo>
                      <a:cubicBezTo>
                        <a:pt x="1091708" y="1228057"/>
                        <a:pt x="957282" y="1156013"/>
                        <a:pt x="870175" y="1101154"/>
                      </a:cubicBezTo>
                      <a:lnTo>
                        <a:pt x="998877" y="776207"/>
                      </a:lnTo>
                      <a:cubicBezTo>
                        <a:pt x="1047702" y="811167"/>
                        <a:pt x="1171585" y="891651"/>
                        <a:pt x="1340377" y="946520"/>
                      </a:cubicBezTo>
                      <a:lnTo>
                        <a:pt x="1201426" y="549824"/>
                      </a:lnTo>
                      <a:lnTo>
                        <a:pt x="1347911" y="549824"/>
                      </a:lnTo>
                      <a:lnTo>
                        <a:pt x="1017861" y="0"/>
                      </a:lnTo>
                      <a:lnTo>
                        <a:pt x="715547" y="549824"/>
                      </a:lnTo>
                      <a:lnTo>
                        <a:pt x="871376" y="549824"/>
                      </a:lnTo>
                      <a:lnTo>
                        <a:pt x="596494" y="1255492"/>
                      </a:lnTo>
                      <a:lnTo>
                        <a:pt x="752323" y="1255492"/>
                      </a:lnTo>
                      <a:lnTo>
                        <a:pt x="541639" y="1750457"/>
                      </a:lnTo>
                      <a:lnTo>
                        <a:pt x="953967" y="1750457"/>
                      </a:lnTo>
                      <a:cubicBezTo>
                        <a:pt x="953967" y="1750457"/>
                        <a:pt x="953967" y="1869521"/>
                        <a:pt x="953967" y="1952110"/>
                      </a:cubicBezTo>
                      <a:cubicBezTo>
                        <a:pt x="963006" y="1961159"/>
                        <a:pt x="953967" y="1970504"/>
                        <a:pt x="944918" y="1979544"/>
                      </a:cubicBezTo>
                      <a:cubicBezTo>
                        <a:pt x="926535" y="1988584"/>
                        <a:pt x="899103" y="1988584"/>
                        <a:pt x="890064" y="1970504"/>
                      </a:cubicBezTo>
                      <a:cubicBezTo>
                        <a:pt x="871680" y="1952120"/>
                        <a:pt x="853297" y="1943070"/>
                        <a:pt x="835209" y="1933725"/>
                      </a:cubicBezTo>
                      <a:cubicBezTo>
                        <a:pt x="706812" y="1887905"/>
                        <a:pt x="377066" y="1915340"/>
                        <a:pt x="377066" y="1915340"/>
                      </a:cubicBezTo>
                      <a:lnTo>
                        <a:pt x="377066" y="1741112"/>
                      </a:lnTo>
                      <a:lnTo>
                        <a:pt x="468697" y="1741112"/>
                      </a:lnTo>
                      <a:lnTo>
                        <a:pt x="651948" y="1319391"/>
                      </a:lnTo>
                      <a:lnTo>
                        <a:pt x="496119" y="1319391"/>
                      </a:lnTo>
                      <a:lnTo>
                        <a:pt x="670341" y="916075"/>
                      </a:lnTo>
                      <a:lnTo>
                        <a:pt x="468697" y="338817"/>
                      </a:lnTo>
                      <a:lnTo>
                        <a:pt x="137741" y="916371"/>
                      </a:lnTo>
                      <a:lnTo>
                        <a:pt x="238420" y="916371"/>
                      </a:lnTo>
                      <a:lnTo>
                        <a:pt x="18383" y="1420375"/>
                      </a:lnTo>
                      <a:lnTo>
                        <a:pt x="137446" y="1420375"/>
                      </a:lnTo>
                      <a:lnTo>
                        <a:pt x="0" y="1750457"/>
                      </a:lnTo>
                      <a:lnTo>
                        <a:pt x="256499" y="1750457"/>
                      </a:lnTo>
                      <a:lnTo>
                        <a:pt x="256499" y="1942774"/>
                      </a:lnTo>
                      <a:cubicBezTo>
                        <a:pt x="201644" y="1942774"/>
                        <a:pt x="91630" y="1988594"/>
                        <a:pt x="91630" y="2052799"/>
                      </a:cubicBezTo>
                      <a:cubicBezTo>
                        <a:pt x="91630" y="2117003"/>
                        <a:pt x="155829" y="2144437"/>
                        <a:pt x="192300" y="2162822"/>
                      </a:cubicBezTo>
                      <a:cubicBezTo>
                        <a:pt x="201339" y="2171862"/>
                        <a:pt x="210684" y="2171862"/>
                        <a:pt x="219732" y="2171862"/>
                      </a:cubicBezTo>
                      <a:lnTo>
                        <a:pt x="238116" y="2190247"/>
                      </a:lnTo>
                      <a:cubicBezTo>
                        <a:pt x="467487" y="2263806"/>
                        <a:pt x="1109186" y="2236067"/>
                        <a:pt x="1200817" y="2236067"/>
                      </a:cubicBezTo>
                      <a:close/>
                    </a:path>
                  </a:pathLst>
                </a:custGeom>
                <a:solidFill>
                  <a:srgbClr val="EC1300"/>
                </a:solidFill>
                <a:ln w="95250" cap="flat">
                  <a:noFill/>
                  <a:prstDash val="solid"/>
                  <a:miter/>
                </a:ln>
              </p:spPr>
              <p:txBody>
                <a:bodyPr rtlCol="0" anchor="ctr"/>
                <a:lstStyle/>
                <a:p>
                  <a:endParaRPr lang="en-US" dirty="0">
                    <a:latin typeface="Arial Nova Light" panose="020B0304020202020204" pitchFamily="34" charset="0"/>
                  </a:endParaRPr>
                </a:p>
              </p:txBody>
            </p:sp>
          </p:grpSp>
        </p:grpSp>
        <p:sp>
          <p:nvSpPr>
            <p:cNvPr id="49" name="TextBox 48">
              <a:extLst>
                <a:ext uri="{FF2B5EF4-FFF2-40B4-BE49-F238E27FC236}">
                  <a16:creationId xmlns:a16="http://schemas.microsoft.com/office/drawing/2014/main" id="{5D5D5279-5534-63CC-5B6E-7E942A337B5C}"/>
                </a:ext>
              </a:extLst>
            </p:cNvPr>
            <p:cNvSpPr txBox="1"/>
            <p:nvPr/>
          </p:nvSpPr>
          <p:spPr>
            <a:xfrm>
              <a:off x="963738" y="4443434"/>
              <a:ext cx="1144008" cy="275182"/>
            </a:xfrm>
            <a:prstGeom prst="rect">
              <a:avLst/>
            </a:prstGeom>
            <a:noFill/>
          </p:spPr>
          <p:txBody>
            <a:bodyPr wrap="none" rtlCol="0">
              <a:spAutoFit/>
            </a:bodyPr>
            <a:lstStyle/>
            <a:p>
              <a:pPr algn="ctr"/>
              <a:r>
                <a:rPr lang="en-US" sz="1400" b="1" dirty="0">
                  <a:solidFill>
                    <a:schemeClr val="bg1"/>
                  </a:solidFill>
                  <a:ea typeface="Source Sans Pro" panose="020B0503030403020204" pitchFamily="34" charset="0"/>
                </a:rPr>
                <a:t>Environment</a:t>
              </a:r>
            </a:p>
          </p:txBody>
        </p:sp>
      </p:grpSp>
      <p:grpSp>
        <p:nvGrpSpPr>
          <p:cNvPr id="11" name="Group 10">
            <a:extLst>
              <a:ext uri="{FF2B5EF4-FFF2-40B4-BE49-F238E27FC236}">
                <a16:creationId xmlns:a16="http://schemas.microsoft.com/office/drawing/2014/main" id="{4CEF630C-CEE3-BDB0-679F-C15C4F50C96C}"/>
              </a:ext>
            </a:extLst>
          </p:cNvPr>
          <p:cNvGrpSpPr/>
          <p:nvPr/>
        </p:nvGrpSpPr>
        <p:grpSpPr>
          <a:xfrm>
            <a:off x="3899029" y="2180538"/>
            <a:ext cx="1284238" cy="2535071"/>
            <a:chOff x="3899029" y="2180538"/>
            <a:chExt cx="1284238" cy="2535071"/>
          </a:xfrm>
        </p:grpSpPr>
        <p:grpSp>
          <p:nvGrpSpPr>
            <p:cNvPr id="55" name="Group 54">
              <a:extLst>
                <a:ext uri="{FF2B5EF4-FFF2-40B4-BE49-F238E27FC236}">
                  <a16:creationId xmlns:a16="http://schemas.microsoft.com/office/drawing/2014/main" id="{9362DC14-FEAF-1A0A-184F-4BA72B669916}"/>
                </a:ext>
              </a:extLst>
            </p:cNvPr>
            <p:cNvGrpSpPr/>
            <p:nvPr/>
          </p:nvGrpSpPr>
          <p:grpSpPr>
            <a:xfrm>
              <a:off x="4146328" y="2180538"/>
              <a:ext cx="789640" cy="789640"/>
              <a:chOff x="5940715" y="1697781"/>
              <a:chExt cx="914400" cy="914400"/>
            </a:xfrm>
          </p:grpSpPr>
          <p:sp>
            <p:nvSpPr>
              <p:cNvPr id="57" name="Oval 56">
                <a:extLst>
                  <a:ext uri="{FF2B5EF4-FFF2-40B4-BE49-F238E27FC236}">
                    <a16:creationId xmlns:a16="http://schemas.microsoft.com/office/drawing/2014/main" id="{69149073-1BC7-175A-2409-7FEB598923F6}"/>
                  </a:ext>
                </a:extLst>
              </p:cNvPr>
              <p:cNvSpPr>
                <a:spLocks noChangeAspect="1"/>
              </p:cNvSpPr>
              <p:nvPr/>
            </p:nvSpPr>
            <p:spPr>
              <a:xfrm>
                <a:off x="5940715" y="1697781"/>
                <a:ext cx="914400" cy="914400"/>
              </a:xfrm>
              <a:prstGeom prst="ellipse">
                <a:avLst/>
              </a:prstGeom>
              <a:solidFill>
                <a:schemeClr val="bg1"/>
              </a:solidFill>
              <a:ln>
                <a:solidFill>
                  <a:srgbClr val="FFC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58" name="Freeform: Shape 57">
                <a:extLst>
                  <a:ext uri="{FF2B5EF4-FFF2-40B4-BE49-F238E27FC236}">
                    <a16:creationId xmlns:a16="http://schemas.microsoft.com/office/drawing/2014/main" id="{8D6F5181-4D01-E0FA-EDC5-A468CE847E66}"/>
                  </a:ext>
                </a:extLst>
              </p:cNvPr>
              <p:cNvSpPr/>
              <p:nvPr/>
            </p:nvSpPr>
            <p:spPr>
              <a:xfrm>
                <a:off x="6237466" y="1931711"/>
                <a:ext cx="320898" cy="446541"/>
              </a:xfrm>
              <a:custGeom>
                <a:avLst/>
                <a:gdLst>
                  <a:gd name="connsiteX0" fmla="*/ 309059 w 320898"/>
                  <a:gd name="connsiteY0" fmla="*/ 200384 h 446541"/>
                  <a:gd name="connsiteX1" fmla="*/ 298064 w 320898"/>
                  <a:gd name="connsiteY1" fmla="*/ 203080 h 446541"/>
                  <a:gd name="connsiteX2" fmla="*/ 238706 w 320898"/>
                  <a:gd name="connsiteY2" fmla="*/ 212118 h 446541"/>
                  <a:gd name="connsiteX3" fmla="*/ 122682 w 320898"/>
                  <a:gd name="connsiteY3" fmla="*/ 187275 h 446541"/>
                  <a:gd name="connsiteX4" fmla="*/ 133835 w 320898"/>
                  <a:gd name="connsiteY4" fmla="*/ 149957 h 446541"/>
                  <a:gd name="connsiteX5" fmla="*/ 141606 w 320898"/>
                  <a:gd name="connsiteY5" fmla="*/ 154134 h 446541"/>
                  <a:gd name="connsiteX6" fmla="*/ 235639 w 320898"/>
                  <a:gd name="connsiteY6" fmla="*/ 174166 h 446541"/>
                  <a:gd name="connsiteX7" fmla="*/ 299756 w 320898"/>
                  <a:gd name="connsiteY7" fmla="*/ 163436 h 446541"/>
                  <a:gd name="connsiteX8" fmla="*/ 316248 w 320898"/>
                  <a:gd name="connsiteY8" fmla="*/ 159471 h 446541"/>
                  <a:gd name="connsiteX9" fmla="*/ 315191 w 320898"/>
                  <a:gd name="connsiteY9" fmla="*/ 155878 h 446541"/>
                  <a:gd name="connsiteX10" fmla="*/ 305570 w 320898"/>
                  <a:gd name="connsiteY10" fmla="*/ 132567 h 446541"/>
                  <a:gd name="connsiteX11" fmla="*/ 159048 w 320898"/>
                  <a:gd name="connsiteY11" fmla="*/ 0 h 446541"/>
                  <a:gd name="connsiteX12" fmla="*/ 15329 w 320898"/>
                  <a:gd name="connsiteY12" fmla="*/ 133941 h 446541"/>
                  <a:gd name="connsiteX13" fmla="*/ 0 w 320898"/>
                  <a:gd name="connsiteY13" fmla="*/ 185583 h 446541"/>
                  <a:gd name="connsiteX14" fmla="*/ 0 w 320898"/>
                  <a:gd name="connsiteY14" fmla="*/ 191187 h 446541"/>
                  <a:gd name="connsiteX15" fmla="*/ 0 w 320898"/>
                  <a:gd name="connsiteY15" fmla="*/ 327930 h 446541"/>
                  <a:gd name="connsiteX16" fmla="*/ 48840 w 320898"/>
                  <a:gd name="connsiteY16" fmla="*/ 373968 h 446541"/>
                  <a:gd name="connsiteX17" fmla="*/ 51642 w 320898"/>
                  <a:gd name="connsiteY17" fmla="*/ 373968 h 446541"/>
                  <a:gd name="connsiteX18" fmla="*/ 4176 w 320898"/>
                  <a:gd name="connsiteY18" fmla="*/ 446542 h 446541"/>
                  <a:gd name="connsiteX19" fmla="*/ 40436 w 320898"/>
                  <a:gd name="connsiteY19" fmla="*/ 446542 h 446541"/>
                  <a:gd name="connsiteX20" fmla="*/ 58566 w 320898"/>
                  <a:gd name="connsiteY20" fmla="*/ 415832 h 446541"/>
                  <a:gd name="connsiteX21" fmla="*/ 259478 w 320898"/>
                  <a:gd name="connsiteY21" fmla="*/ 415832 h 446541"/>
                  <a:gd name="connsiteX22" fmla="*/ 277609 w 320898"/>
                  <a:gd name="connsiteY22" fmla="*/ 446542 h 446541"/>
                  <a:gd name="connsiteX23" fmla="*/ 315297 w 320898"/>
                  <a:gd name="connsiteY23" fmla="*/ 446542 h 446541"/>
                  <a:gd name="connsiteX24" fmla="*/ 269257 w 320898"/>
                  <a:gd name="connsiteY24" fmla="*/ 371219 h 446541"/>
                  <a:gd name="connsiteX25" fmla="*/ 272058 w 320898"/>
                  <a:gd name="connsiteY25" fmla="*/ 371219 h 446541"/>
                  <a:gd name="connsiteX26" fmla="*/ 320899 w 320898"/>
                  <a:gd name="connsiteY26" fmla="*/ 326555 h 446541"/>
                  <a:gd name="connsiteX27" fmla="*/ 320899 w 320898"/>
                  <a:gd name="connsiteY27" fmla="*/ 199802 h 446541"/>
                  <a:gd name="connsiteX28" fmla="*/ 320899 w 320898"/>
                  <a:gd name="connsiteY28" fmla="*/ 197476 h 446541"/>
                  <a:gd name="connsiteX29" fmla="*/ 309059 w 320898"/>
                  <a:gd name="connsiteY29" fmla="*/ 200384 h 446541"/>
                  <a:gd name="connsiteX30" fmla="*/ 171629 w 320898"/>
                  <a:gd name="connsiteY30" fmla="*/ 23786 h 446541"/>
                  <a:gd name="connsiteX31" fmla="*/ 279089 w 320898"/>
                  <a:gd name="connsiteY31" fmla="*/ 99108 h 446541"/>
                  <a:gd name="connsiteX32" fmla="*/ 234424 w 320898"/>
                  <a:gd name="connsiteY32" fmla="*/ 99108 h 446541"/>
                  <a:gd name="connsiteX33" fmla="*/ 171629 w 320898"/>
                  <a:gd name="connsiteY33" fmla="*/ 76802 h 446541"/>
                  <a:gd name="connsiteX34" fmla="*/ 171629 w 320898"/>
                  <a:gd name="connsiteY34" fmla="*/ 23786 h 446541"/>
                  <a:gd name="connsiteX35" fmla="*/ 232996 w 320898"/>
                  <a:gd name="connsiteY35" fmla="*/ 311226 h 446541"/>
                  <a:gd name="connsiteX36" fmla="*/ 228821 w 320898"/>
                  <a:gd name="connsiteY36" fmla="*/ 315402 h 446541"/>
                  <a:gd name="connsiteX37" fmla="*/ 85101 w 320898"/>
                  <a:gd name="connsiteY37" fmla="*/ 315402 h 446541"/>
                  <a:gd name="connsiteX38" fmla="*/ 80924 w 320898"/>
                  <a:gd name="connsiteY38" fmla="*/ 311226 h 446541"/>
                  <a:gd name="connsiteX39" fmla="*/ 85101 w 320898"/>
                  <a:gd name="connsiteY39" fmla="*/ 307050 h 446541"/>
                  <a:gd name="connsiteX40" fmla="*/ 228821 w 320898"/>
                  <a:gd name="connsiteY40" fmla="*/ 307050 h 446541"/>
                  <a:gd name="connsiteX41" fmla="*/ 232996 w 320898"/>
                  <a:gd name="connsiteY41" fmla="*/ 311226 h 446541"/>
                  <a:gd name="connsiteX42" fmla="*/ 216294 w 320898"/>
                  <a:gd name="connsiteY42" fmla="*/ 290295 h 446541"/>
                  <a:gd name="connsiteX43" fmla="*/ 220469 w 320898"/>
                  <a:gd name="connsiteY43" fmla="*/ 294470 h 446541"/>
                  <a:gd name="connsiteX44" fmla="*/ 216294 w 320898"/>
                  <a:gd name="connsiteY44" fmla="*/ 298646 h 446541"/>
                  <a:gd name="connsiteX45" fmla="*/ 97681 w 320898"/>
                  <a:gd name="connsiteY45" fmla="*/ 298646 h 446541"/>
                  <a:gd name="connsiteX46" fmla="*/ 93505 w 320898"/>
                  <a:gd name="connsiteY46" fmla="*/ 294470 h 446541"/>
                  <a:gd name="connsiteX47" fmla="*/ 97681 w 320898"/>
                  <a:gd name="connsiteY47" fmla="*/ 290295 h 446541"/>
                  <a:gd name="connsiteX48" fmla="*/ 216294 w 320898"/>
                  <a:gd name="connsiteY48" fmla="*/ 290295 h 446541"/>
                  <a:gd name="connsiteX49" fmla="*/ 147896 w 320898"/>
                  <a:gd name="connsiteY49" fmla="*/ 23786 h 446541"/>
                  <a:gd name="connsiteX50" fmla="*/ 147896 w 320898"/>
                  <a:gd name="connsiteY50" fmla="*/ 76802 h 446541"/>
                  <a:gd name="connsiteX51" fmla="*/ 85101 w 320898"/>
                  <a:gd name="connsiteY51" fmla="*/ 99108 h 446541"/>
                  <a:gd name="connsiteX52" fmla="*/ 40436 w 320898"/>
                  <a:gd name="connsiteY52" fmla="*/ 99108 h 446541"/>
                  <a:gd name="connsiteX53" fmla="*/ 147896 w 320898"/>
                  <a:gd name="connsiteY53" fmla="*/ 23786 h 446541"/>
                  <a:gd name="connsiteX54" fmla="*/ 58619 w 320898"/>
                  <a:gd name="connsiteY54" fmla="*/ 273539 h 446541"/>
                  <a:gd name="connsiteX55" fmla="*/ 44664 w 320898"/>
                  <a:gd name="connsiteY55" fmla="*/ 280515 h 446541"/>
                  <a:gd name="connsiteX56" fmla="*/ 41864 w 320898"/>
                  <a:gd name="connsiteY56" fmla="*/ 280515 h 446541"/>
                  <a:gd name="connsiteX57" fmla="*/ 22306 w 320898"/>
                  <a:gd name="connsiteY57" fmla="*/ 260958 h 446541"/>
                  <a:gd name="connsiteX58" fmla="*/ 22306 w 320898"/>
                  <a:gd name="connsiteY58" fmla="*/ 256782 h 446541"/>
                  <a:gd name="connsiteX59" fmla="*/ 39062 w 320898"/>
                  <a:gd name="connsiteY59" fmla="*/ 241454 h 446541"/>
                  <a:gd name="connsiteX60" fmla="*/ 41864 w 320898"/>
                  <a:gd name="connsiteY60" fmla="*/ 241454 h 446541"/>
                  <a:gd name="connsiteX61" fmla="*/ 61421 w 320898"/>
                  <a:gd name="connsiteY61" fmla="*/ 261011 h 446541"/>
                  <a:gd name="connsiteX62" fmla="*/ 58619 w 320898"/>
                  <a:gd name="connsiteY62" fmla="*/ 273539 h 446541"/>
                  <a:gd name="connsiteX63" fmla="*/ 72573 w 320898"/>
                  <a:gd name="connsiteY63" fmla="*/ 393525 h 446541"/>
                  <a:gd name="connsiteX64" fmla="*/ 86528 w 320898"/>
                  <a:gd name="connsiteY64" fmla="*/ 371219 h 446541"/>
                  <a:gd name="connsiteX65" fmla="*/ 231622 w 320898"/>
                  <a:gd name="connsiteY65" fmla="*/ 371219 h 446541"/>
                  <a:gd name="connsiteX66" fmla="*/ 245576 w 320898"/>
                  <a:gd name="connsiteY66" fmla="*/ 393525 h 446541"/>
                  <a:gd name="connsiteX67" fmla="*/ 72573 w 320898"/>
                  <a:gd name="connsiteY67" fmla="*/ 393525 h 446541"/>
                  <a:gd name="connsiteX68" fmla="*/ 242776 w 320898"/>
                  <a:gd name="connsiteY68" fmla="*/ 336334 h 446541"/>
                  <a:gd name="connsiteX69" fmla="*/ 71146 w 320898"/>
                  <a:gd name="connsiteY69" fmla="*/ 336334 h 446541"/>
                  <a:gd name="connsiteX70" fmla="*/ 65544 w 320898"/>
                  <a:gd name="connsiteY70" fmla="*/ 330730 h 446541"/>
                  <a:gd name="connsiteX71" fmla="*/ 71146 w 320898"/>
                  <a:gd name="connsiteY71" fmla="*/ 325128 h 446541"/>
                  <a:gd name="connsiteX72" fmla="*/ 241349 w 320898"/>
                  <a:gd name="connsiteY72" fmla="*/ 325128 h 446541"/>
                  <a:gd name="connsiteX73" fmla="*/ 246951 w 320898"/>
                  <a:gd name="connsiteY73" fmla="*/ 330730 h 446541"/>
                  <a:gd name="connsiteX74" fmla="*/ 242776 w 320898"/>
                  <a:gd name="connsiteY74" fmla="*/ 336334 h 446541"/>
                  <a:gd name="connsiteX75" fmla="*/ 294417 w 320898"/>
                  <a:gd name="connsiteY75" fmla="*/ 262386 h 446541"/>
                  <a:gd name="connsiteX76" fmla="*/ 274860 w 320898"/>
                  <a:gd name="connsiteY76" fmla="*/ 281942 h 446541"/>
                  <a:gd name="connsiteX77" fmla="*/ 272058 w 320898"/>
                  <a:gd name="connsiteY77" fmla="*/ 281942 h 446541"/>
                  <a:gd name="connsiteX78" fmla="*/ 259478 w 320898"/>
                  <a:gd name="connsiteY78" fmla="*/ 273591 h 446541"/>
                  <a:gd name="connsiteX79" fmla="*/ 255303 w 320898"/>
                  <a:gd name="connsiteY79" fmla="*/ 262439 h 446541"/>
                  <a:gd name="connsiteX80" fmla="*/ 274860 w 320898"/>
                  <a:gd name="connsiteY80" fmla="*/ 242882 h 446541"/>
                  <a:gd name="connsiteX81" fmla="*/ 277662 w 320898"/>
                  <a:gd name="connsiteY81" fmla="*/ 242882 h 446541"/>
                  <a:gd name="connsiteX82" fmla="*/ 294417 w 320898"/>
                  <a:gd name="connsiteY82" fmla="*/ 258209 h 446541"/>
                  <a:gd name="connsiteX83" fmla="*/ 294417 w 320898"/>
                  <a:gd name="connsiteY83" fmla="*/ 262386 h 44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20898" h="446541">
                    <a:moveTo>
                      <a:pt x="309059" y="200384"/>
                    </a:moveTo>
                    <a:cubicBezTo>
                      <a:pt x="305464" y="201282"/>
                      <a:pt x="301871" y="202181"/>
                      <a:pt x="298064" y="203080"/>
                    </a:cubicBezTo>
                    <a:cubicBezTo>
                      <a:pt x="283370" y="206567"/>
                      <a:pt x="266245" y="209898"/>
                      <a:pt x="238706" y="212118"/>
                    </a:cubicBezTo>
                    <a:cubicBezTo>
                      <a:pt x="187486" y="216241"/>
                      <a:pt x="144565" y="198692"/>
                      <a:pt x="122682" y="187275"/>
                    </a:cubicBezTo>
                    <a:lnTo>
                      <a:pt x="133835" y="149957"/>
                    </a:lnTo>
                    <a:cubicBezTo>
                      <a:pt x="135844" y="151120"/>
                      <a:pt x="138487" y="152548"/>
                      <a:pt x="141606" y="154134"/>
                    </a:cubicBezTo>
                    <a:cubicBezTo>
                      <a:pt x="159630" y="163278"/>
                      <a:pt x="194780" y="177444"/>
                      <a:pt x="235639" y="174166"/>
                    </a:cubicBezTo>
                    <a:cubicBezTo>
                      <a:pt x="267091" y="171576"/>
                      <a:pt x="282947" y="167665"/>
                      <a:pt x="299756" y="163436"/>
                    </a:cubicBezTo>
                    <a:cubicBezTo>
                      <a:pt x="305042" y="162115"/>
                      <a:pt x="310433" y="160793"/>
                      <a:pt x="316248" y="159471"/>
                    </a:cubicBezTo>
                    <a:cubicBezTo>
                      <a:pt x="315878" y="158256"/>
                      <a:pt x="315561" y="157092"/>
                      <a:pt x="315191" y="155878"/>
                    </a:cubicBezTo>
                    <a:cubicBezTo>
                      <a:pt x="312653" y="148001"/>
                      <a:pt x="309429" y="140285"/>
                      <a:pt x="305570" y="132567"/>
                    </a:cubicBezTo>
                    <a:cubicBezTo>
                      <a:pt x="302769" y="59993"/>
                      <a:pt x="238600" y="0"/>
                      <a:pt x="159048" y="0"/>
                    </a:cubicBezTo>
                    <a:cubicBezTo>
                      <a:pt x="80924" y="0"/>
                      <a:pt x="16704" y="59993"/>
                      <a:pt x="15329" y="133941"/>
                    </a:cubicBezTo>
                    <a:cubicBezTo>
                      <a:pt x="5551" y="149270"/>
                      <a:pt x="0" y="166026"/>
                      <a:pt x="0" y="185583"/>
                    </a:cubicBezTo>
                    <a:cubicBezTo>
                      <a:pt x="0" y="186958"/>
                      <a:pt x="0" y="188385"/>
                      <a:pt x="0" y="191187"/>
                    </a:cubicBezTo>
                    <a:lnTo>
                      <a:pt x="0" y="327930"/>
                    </a:lnTo>
                    <a:cubicBezTo>
                      <a:pt x="0" y="353037"/>
                      <a:pt x="22306" y="373968"/>
                      <a:pt x="48840" y="373968"/>
                    </a:cubicBezTo>
                    <a:lnTo>
                      <a:pt x="51642" y="373968"/>
                    </a:lnTo>
                    <a:lnTo>
                      <a:pt x="4176" y="446542"/>
                    </a:lnTo>
                    <a:lnTo>
                      <a:pt x="40436" y="446542"/>
                    </a:lnTo>
                    <a:lnTo>
                      <a:pt x="58566" y="415832"/>
                    </a:lnTo>
                    <a:lnTo>
                      <a:pt x="259478" y="415832"/>
                    </a:lnTo>
                    <a:lnTo>
                      <a:pt x="277609" y="446542"/>
                    </a:lnTo>
                    <a:lnTo>
                      <a:pt x="315297" y="446542"/>
                    </a:lnTo>
                    <a:lnTo>
                      <a:pt x="269257" y="371219"/>
                    </a:lnTo>
                    <a:lnTo>
                      <a:pt x="272058" y="371219"/>
                    </a:lnTo>
                    <a:cubicBezTo>
                      <a:pt x="298593" y="371219"/>
                      <a:pt x="320899" y="351663"/>
                      <a:pt x="320899" y="326555"/>
                    </a:cubicBezTo>
                    <a:lnTo>
                      <a:pt x="320899" y="199802"/>
                    </a:lnTo>
                    <a:lnTo>
                      <a:pt x="320899" y="197476"/>
                    </a:lnTo>
                    <a:cubicBezTo>
                      <a:pt x="316882" y="198428"/>
                      <a:pt x="313023" y="199379"/>
                      <a:pt x="309059" y="200384"/>
                    </a:cubicBezTo>
                    <a:close/>
                    <a:moveTo>
                      <a:pt x="171629" y="23786"/>
                    </a:moveTo>
                    <a:cubicBezTo>
                      <a:pt x="220469" y="27962"/>
                      <a:pt x="260905" y="57297"/>
                      <a:pt x="279089" y="99108"/>
                    </a:cubicBezTo>
                    <a:lnTo>
                      <a:pt x="234424" y="99108"/>
                    </a:lnTo>
                    <a:cubicBezTo>
                      <a:pt x="216294" y="86528"/>
                      <a:pt x="195362" y="79551"/>
                      <a:pt x="171629" y="76802"/>
                    </a:cubicBezTo>
                    <a:lnTo>
                      <a:pt x="171629" y="23786"/>
                    </a:lnTo>
                    <a:close/>
                    <a:moveTo>
                      <a:pt x="232996" y="311226"/>
                    </a:moveTo>
                    <a:cubicBezTo>
                      <a:pt x="232996" y="314028"/>
                      <a:pt x="231622" y="315402"/>
                      <a:pt x="228821" y="315402"/>
                    </a:cubicBezTo>
                    <a:lnTo>
                      <a:pt x="85101" y="315402"/>
                    </a:lnTo>
                    <a:cubicBezTo>
                      <a:pt x="82299" y="315402"/>
                      <a:pt x="80924" y="314028"/>
                      <a:pt x="80924" y="311226"/>
                    </a:cubicBezTo>
                    <a:cubicBezTo>
                      <a:pt x="80924" y="308424"/>
                      <a:pt x="82299" y="307050"/>
                      <a:pt x="85101" y="307050"/>
                    </a:cubicBezTo>
                    <a:lnTo>
                      <a:pt x="228821" y="307050"/>
                    </a:lnTo>
                    <a:cubicBezTo>
                      <a:pt x="231622" y="307050"/>
                      <a:pt x="232996" y="308424"/>
                      <a:pt x="232996" y="311226"/>
                    </a:cubicBezTo>
                    <a:close/>
                    <a:moveTo>
                      <a:pt x="216294" y="290295"/>
                    </a:moveTo>
                    <a:cubicBezTo>
                      <a:pt x="217669" y="290295"/>
                      <a:pt x="220469" y="291669"/>
                      <a:pt x="220469" y="294470"/>
                    </a:cubicBezTo>
                    <a:cubicBezTo>
                      <a:pt x="220469" y="297271"/>
                      <a:pt x="219095" y="298646"/>
                      <a:pt x="216294" y="298646"/>
                    </a:cubicBezTo>
                    <a:lnTo>
                      <a:pt x="97681" y="298646"/>
                    </a:lnTo>
                    <a:cubicBezTo>
                      <a:pt x="96306" y="298646"/>
                      <a:pt x="93505" y="297271"/>
                      <a:pt x="93505" y="294470"/>
                    </a:cubicBezTo>
                    <a:cubicBezTo>
                      <a:pt x="93505" y="293095"/>
                      <a:pt x="94879" y="290295"/>
                      <a:pt x="97681" y="290295"/>
                    </a:cubicBezTo>
                    <a:lnTo>
                      <a:pt x="216294" y="290295"/>
                    </a:lnTo>
                    <a:close/>
                    <a:moveTo>
                      <a:pt x="147896" y="23786"/>
                    </a:moveTo>
                    <a:lnTo>
                      <a:pt x="147896" y="76802"/>
                    </a:lnTo>
                    <a:cubicBezTo>
                      <a:pt x="124163" y="79604"/>
                      <a:pt x="103231" y="86581"/>
                      <a:pt x="85101" y="99108"/>
                    </a:cubicBezTo>
                    <a:lnTo>
                      <a:pt x="40436" y="99108"/>
                    </a:lnTo>
                    <a:cubicBezTo>
                      <a:pt x="58619" y="58672"/>
                      <a:pt x="99055" y="27962"/>
                      <a:pt x="147896" y="23786"/>
                    </a:cubicBezTo>
                    <a:close/>
                    <a:moveTo>
                      <a:pt x="58619" y="273539"/>
                    </a:moveTo>
                    <a:cubicBezTo>
                      <a:pt x="55817" y="277715"/>
                      <a:pt x="50268" y="280515"/>
                      <a:pt x="44664" y="280515"/>
                    </a:cubicBezTo>
                    <a:cubicBezTo>
                      <a:pt x="43291" y="280515"/>
                      <a:pt x="43291" y="280515"/>
                      <a:pt x="41864" y="280515"/>
                    </a:cubicBezTo>
                    <a:cubicBezTo>
                      <a:pt x="30711" y="280515"/>
                      <a:pt x="22306" y="272164"/>
                      <a:pt x="22306" y="260958"/>
                    </a:cubicBezTo>
                    <a:cubicBezTo>
                      <a:pt x="22306" y="259584"/>
                      <a:pt x="22306" y="258157"/>
                      <a:pt x="22306" y="256782"/>
                    </a:cubicBezTo>
                    <a:cubicBezTo>
                      <a:pt x="23680" y="248431"/>
                      <a:pt x="30658" y="242828"/>
                      <a:pt x="39062" y="241454"/>
                    </a:cubicBezTo>
                    <a:cubicBezTo>
                      <a:pt x="40436" y="241454"/>
                      <a:pt x="40436" y="241454"/>
                      <a:pt x="41864" y="241454"/>
                    </a:cubicBezTo>
                    <a:cubicBezTo>
                      <a:pt x="53017" y="241454"/>
                      <a:pt x="61421" y="249806"/>
                      <a:pt x="61421" y="261011"/>
                    </a:cubicBezTo>
                    <a:cubicBezTo>
                      <a:pt x="62795" y="266562"/>
                      <a:pt x="61421" y="269362"/>
                      <a:pt x="58619" y="273539"/>
                    </a:cubicBezTo>
                    <a:close/>
                    <a:moveTo>
                      <a:pt x="72573" y="393525"/>
                    </a:moveTo>
                    <a:lnTo>
                      <a:pt x="86528" y="371219"/>
                    </a:lnTo>
                    <a:lnTo>
                      <a:pt x="231622" y="371219"/>
                    </a:lnTo>
                    <a:lnTo>
                      <a:pt x="245576" y="393525"/>
                    </a:lnTo>
                    <a:lnTo>
                      <a:pt x="72573" y="393525"/>
                    </a:lnTo>
                    <a:close/>
                    <a:moveTo>
                      <a:pt x="242776" y="336334"/>
                    </a:moveTo>
                    <a:lnTo>
                      <a:pt x="71146" y="336334"/>
                    </a:lnTo>
                    <a:cubicBezTo>
                      <a:pt x="68346" y="336334"/>
                      <a:pt x="65544" y="333532"/>
                      <a:pt x="65544" y="330730"/>
                    </a:cubicBezTo>
                    <a:cubicBezTo>
                      <a:pt x="65544" y="327930"/>
                      <a:pt x="68346" y="325128"/>
                      <a:pt x="71146" y="325128"/>
                    </a:cubicBezTo>
                    <a:lnTo>
                      <a:pt x="241349" y="325128"/>
                    </a:lnTo>
                    <a:cubicBezTo>
                      <a:pt x="244149" y="325128"/>
                      <a:pt x="246951" y="327930"/>
                      <a:pt x="246951" y="330730"/>
                    </a:cubicBezTo>
                    <a:cubicBezTo>
                      <a:pt x="246951" y="333532"/>
                      <a:pt x="245576" y="336334"/>
                      <a:pt x="242776" y="336334"/>
                    </a:cubicBezTo>
                    <a:close/>
                    <a:moveTo>
                      <a:pt x="294417" y="262386"/>
                    </a:moveTo>
                    <a:cubicBezTo>
                      <a:pt x="294417" y="272164"/>
                      <a:pt x="286066" y="281942"/>
                      <a:pt x="274860" y="281942"/>
                    </a:cubicBezTo>
                    <a:cubicBezTo>
                      <a:pt x="273486" y="281942"/>
                      <a:pt x="273486" y="281942"/>
                      <a:pt x="272058" y="281942"/>
                    </a:cubicBezTo>
                    <a:cubicBezTo>
                      <a:pt x="267882" y="279142"/>
                      <a:pt x="263707" y="276340"/>
                      <a:pt x="259478" y="273591"/>
                    </a:cubicBezTo>
                    <a:cubicBezTo>
                      <a:pt x="256676" y="270790"/>
                      <a:pt x="255303" y="266615"/>
                      <a:pt x="255303" y="262439"/>
                    </a:cubicBezTo>
                    <a:cubicBezTo>
                      <a:pt x="255303" y="252660"/>
                      <a:pt x="263654" y="242882"/>
                      <a:pt x="274860" y="242882"/>
                    </a:cubicBezTo>
                    <a:cubicBezTo>
                      <a:pt x="276235" y="242882"/>
                      <a:pt x="276235" y="242882"/>
                      <a:pt x="277662" y="242882"/>
                    </a:cubicBezTo>
                    <a:cubicBezTo>
                      <a:pt x="286013" y="244255"/>
                      <a:pt x="292989" y="249858"/>
                      <a:pt x="294417" y="258209"/>
                    </a:cubicBezTo>
                    <a:cubicBezTo>
                      <a:pt x="294417" y="259584"/>
                      <a:pt x="294417" y="261011"/>
                      <a:pt x="294417" y="262386"/>
                    </a:cubicBezTo>
                    <a:close/>
                  </a:path>
                </a:pathLst>
              </a:custGeom>
              <a:solidFill>
                <a:srgbClr val="EC1300"/>
              </a:solidFill>
              <a:ln w="14288" cap="flat">
                <a:noFill/>
                <a:prstDash val="solid"/>
                <a:miter/>
              </a:ln>
            </p:spPr>
            <p:txBody>
              <a:bodyPr rtlCol="0" anchor="ctr"/>
              <a:lstStyle/>
              <a:p>
                <a:endParaRPr lang="en-US" dirty="0">
                  <a:latin typeface="Arial Nova Light" panose="020B0304020202020204" pitchFamily="34" charset="0"/>
                </a:endParaRPr>
              </a:p>
            </p:txBody>
          </p:sp>
        </p:grpSp>
        <p:sp>
          <p:nvSpPr>
            <p:cNvPr id="56" name="TextBox 55">
              <a:extLst>
                <a:ext uri="{FF2B5EF4-FFF2-40B4-BE49-F238E27FC236}">
                  <a16:creationId xmlns:a16="http://schemas.microsoft.com/office/drawing/2014/main" id="{C2D438A3-3D62-2862-FE51-C5ABC30BF0E3}"/>
                </a:ext>
              </a:extLst>
            </p:cNvPr>
            <p:cNvSpPr txBox="1"/>
            <p:nvPr/>
          </p:nvSpPr>
          <p:spPr>
            <a:xfrm>
              <a:off x="3899029" y="2997654"/>
              <a:ext cx="1284238" cy="275182"/>
            </a:xfrm>
            <a:prstGeom prst="rect">
              <a:avLst/>
            </a:prstGeom>
            <a:noFill/>
          </p:spPr>
          <p:txBody>
            <a:bodyPr wrap="none" rtlCol="0">
              <a:spAutoFit/>
            </a:bodyPr>
            <a:lstStyle/>
            <a:p>
              <a:pPr algn="ctr"/>
              <a:r>
                <a:rPr lang="en-US" sz="1400" b="1" dirty="0">
                  <a:solidFill>
                    <a:schemeClr val="bg1"/>
                  </a:solidFill>
                  <a:ea typeface="Source Sans Pro" panose="020B0503030403020204" pitchFamily="34" charset="0"/>
                </a:rPr>
                <a:t>Transportation</a:t>
              </a:r>
            </a:p>
          </p:txBody>
        </p:sp>
        <p:grpSp>
          <p:nvGrpSpPr>
            <p:cNvPr id="36" name="Group 35">
              <a:extLst>
                <a:ext uri="{FF2B5EF4-FFF2-40B4-BE49-F238E27FC236}">
                  <a16:creationId xmlns:a16="http://schemas.microsoft.com/office/drawing/2014/main" id="{26114D14-79C0-749F-B2BC-C39C1DA5CBF2}"/>
                </a:ext>
              </a:extLst>
            </p:cNvPr>
            <p:cNvGrpSpPr/>
            <p:nvPr/>
          </p:nvGrpSpPr>
          <p:grpSpPr>
            <a:xfrm>
              <a:off x="4146329" y="3631077"/>
              <a:ext cx="789639" cy="789640"/>
              <a:chOff x="5544476" y="3735089"/>
              <a:chExt cx="914400" cy="914400"/>
            </a:xfrm>
          </p:grpSpPr>
          <p:sp>
            <p:nvSpPr>
              <p:cNvPr id="38" name="Oval 37">
                <a:extLst>
                  <a:ext uri="{FF2B5EF4-FFF2-40B4-BE49-F238E27FC236}">
                    <a16:creationId xmlns:a16="http://schemas.microsoft.com/office/drawing/2014/main" id="{949AC26F-ED08-13D9-4EAB-D0DE6BB0ADD0}"/>
                  </a:ext>
                </a:extLst>
              </p:cNvPr>
              <p:cNvSpPr>
                <a:spLocks noChangeAspect="1"/>
              </p:cNvSpPr>
              <p:nvPr/>
            </p:nvSpPr>
            <p:spPr>
              <a:xfrm>
                <a:off x="5544476" y="3735089"/>
                <a:ext cx="914400" cy="914400"/>
              </a:xfrm>
              <a:prstGeom prst="ellipse">
                <a:avLst/>
              </a:prstGeom>
              <a:solidFill>
                <a:schemeClr val="bg1"/>
              </a:solidFill>
              <a:ln>
                <a:solidFill>
                  <a:srgbClr val="FFC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grpSp>
            <p:nvGrpSpPr>
              <p:cNvPr id="40" name="Group 39">
                <a:extLst>
                  <a:ext uri="{FF2B5EF4-FFF2-40B4-BE49-F238E27FC236}">
                    <a16:creationId xmlns:a16="http://schemas.microsoft.com/office/drawing/2014/main" id="{0F283082-EA72-5424-2CB6-C7FAA7E44E9E}"/>
                  </a:ext>
                </a:extLst>
              </p:cNvPr>
              <p:cNvGrpSpPr>
                <a:grpSpLocks noChangeAspect="1"/>
              </p:cNvGrpSpPr>
              <p:nvPr/>
            </p:nvGrpSpPr>
            <p:grpSpPr>
              <a:xfrm>
                <a:off x="5777849" y="4009184"/>
                <a:ext cx="457200" cy="331356"/>
                <a:chOff x="7749798" y="920817"/>
                <a:chExt cx="435562" cy="315674"/>
              </a:xfrm>
              <a:solidFill>
                <a:srgbClr val="C00000"/>
              </a:solidFill>
            </p:grpSpPr>
            <p:sp>
              <p:nvSpPr>
                <p:cNvPr id="41" name="Freeform: Shape 40">
                  <a:extLst>
                    <a:ext uri="{FF2B5EF4-FFF2-40B4-BE49-F238E27FC236}">
                      <a16:creationId xmlns:a16="http://schemas.microsoft.com/office/drawing/2014/main" id="{98B697D6-C6A0-04D9-9BA9-2305A34BF190}"/>
                    </a:ext>
                  </a:extLst>
                </p:cNvPr>
                <p:cNvSpPr>
                  <a:spLocks noChangeAspect="1"/>
                </p:cNvSpPr>
                <p:nvPr/>
              </p:nvSpPr>
              <p:spPr>
                <a:xfrm>
                  <a:off x="7787734" y="920817"/>
                  <a:ext cx="354154" cy="315674"/>
                </a:xfrm>
                <a:custGeom>
                  <a:avLst/>
                  <a:gdLst>
                    <a:gd name="connsiteX0" fmla="*/ 300116 w 302550"/>
                    <a:gd name="connsiteY0" fmla="*/ 237414 h 269677"/>
                    <a:gd name="connsiteX1" fmla="*/ 298899 w 302550"/>
                    <a:gd name="connsiteY1" fmla="*/ 233152 h 269677"/>
                    <a:gd name="connsiteX2" fmla="*/ 278200 w 302550"/>
                    <a:gd name="connsiteY2" fmla="*/ 209412 h 269677"/>
                    <a:gd name="connsiteX3" fmla="*/ 265417 w 302550"/>
                    <a:gd name="connsiteY3" fmla="*/ 203933 h 269677"/>
                    <a:gd name="connsiteX4" fmla="*/ 251111 w 302550"/>
                    <a:gd name="connsiteY4" fmla="*/ 198149 h 269677"/>
                    <a:gd name="connsiteX5" fmla="*/ 234371 w 302550"/>
                    <a:gd name="connsiteY5" fmla="*/ 191148 h 269677"/>
                    <a:gd name="connsiteX6" fmla="*/ 217021 w 302550"/>
                    <a:gd name="connsiteY6" fmla="*/ 183539 h 269677"/>
                    <a:gd name="connsiteX7" fmla="*/ 200281 w 302550"/>
                    <a:gd name="connsiteY7" fmla="*/ 176235 h 269677"/>
                    <a:gd name="connsiteX8" fmla="*/ 185975 w 302550"/>
                    <a:gd name="connsiteY8" fmla="*/ 169843 h 269677"/>
                    <a:gd name="connsiteX9" fmla="*/ 185975 w 302550"/>
                    <a:gd name="connsiteY9" fmla="*/ 146710 h 269677"/>
                    <a:gd name="connsiteX10" fmla="*/ 186888 w 302550"/>
                    <a:gd name="connsiteY10" fmla="*/ 141535 h 269677"/>
                    <a:gd name="connsiteX11" fmla="*/ 189019 w 302550"/>
                    <a:gd name="connsiteY11" fmla="*/ 134230 h 269677"/>
                    <a:gd name="connsiteX12" fmla="*/ 192063 w 302550"/>
                    <a:gd name="connsiteY12" fmla="*/ 125098 h 269677"/>
                    <a:gd name="connsiteX13" fmla="*/ 201194 w 302550"/>
                    <a:gd name="connsiteY13" fmla="*/ 101053 h 269677"/>
                    <a:gd name="connsiteX14" fmla="*/ 204541 w 302550"/>
                    <a:gd name="connsiteY14" fmla="*/ 72746 h 269677"/>
                    <a:gd name="connsiteX15" fmla="*/ 200281 w 302550"/>
                    <a:gd name="connsiteY15" fmla="*/ 38656 h 269677"/>
                    <a:gd name="connsiteX16" fmla="*/ 188715 w 302550"/>
                    <a:gd name="connsiteY16" fmla="*/ 16132 h 269677"/>
                    <a:gd name="connsiteX17" fmla="*/ 171060 w 302550"/>
                    <a:gd name="connsiteY17" fmla="*/ 3956 h 269677"/>
                    <a:gd name="connsiteX18" fmla="*/ 150059 w 302550"/>
                    <a:gd name="connsiteY18" fmla="*/ 0 h 269677"/>
                    <a:gd name="connsiteX19" fmla="*/ 129056 w 302550"/>
                    <a:gd name="connsiteY19" fmla="*/ 3956 h 269677"/>
                    <a:gd name="connsiteX20" fmla="*/ 112011 w 302550"/>
                    <a:gd name="connsiteY20" fmla="*/ 16741 h 269677"/>
                    <a:gd name="connsiteX21" fmla="*/ 100445 w 302550"/>
                    <a:gd name="connsiteY21" fmla="*/ 39265 h 269677"/>
                    <a:gd name="connsiteX22" fmla="*/ 96183 w 302550"/>
                    <a:gd name="connsiteY22" fmla="*/ 73051 h 269677"/>
                    <a:gd name="connsiteX23" fmla="*/ 99532 w 302550"/>
                    <a:gd name="connsiteY23" fmla="*/ 101966 h 269677"/>
                    <a:gd name="connsiteX24" fmla="*/ 108664 w 302550"/>
                    <a:gd name="connsiteY24" fmla="*/ 126316 h 269677"/>
                    <a:gd name="connsiteX25" fmla="*/ 111402 w 302550"/>
                    <a:gd name="connsiteY25" fmla="*/ 134838 h 269677"/>
                    <a:gd name="connsiteX26" fmla="*/ 113228 w 302550"/>
                    <a:gd name="connsiteY26" fmla="*/ 141535 h 269677"/>
                    <a:gd name="connsiteX27" fmla="*/ 114446 w 302550"/>
                    <a:gd name="connsiteY27" fmla="*/ 146405 h 269677"/>
                    <a:gd name="connsiteX28" fmla="*/ 114446 w 302550"/>
                    <a:gd name="connsiteY28" fmla="*/ 168930 h 269677"/>
                    <a:gd name="connsiteX29" fmla="*/ 100141 w 302550"/>
                    <a:gd name="connsiteY29" fmla="*/ 175321 h 269677"/>
                    <a:gd name="connsiteX30" fmla="*/ 82792 w 302550"/>
                    <a:gd name="connsiteY30" fmla="*/ 182930 h 269677"/>
                    <a:gd name="connsiteX31" fmla="*/ 64528 w 302550"/>
                    <a:gd name="connsiteY31" fmla="*/ 190844 h 269677"/>
                    <a:gd name="connsiteX32" fmla="*/ 46874 w 302550"/>
                    <a:gd name="connsiteY32" fmla="*/ 198149 h 269677"/>
                    <a:gd name="connsiteX33" fmla="*/ 31351 w 302550"/>
                    <a:gd name="connsiteY33" fmla="*/ 204237 h 269677"/>
                    <a:gd name="connsiteX34" fmla="*/ 7610 w 302550"/>
                    <a:gd name="connsiteY34" fmla="*/ 217326 h 269677"/>
                    <a:gd name="connsiteX35" fmla="*/ 914 w 302550"/>
                    <a:gd name="connsiteY35" fmla="*/ 226761 h 269677"/>
                    <a:gd name="connsiteX36" fmla="*/ 0 w 302550"/>
                    <a:gd name="connsiteY36" fmla="*/ 228891 h 269677"/>
                    <a:gd name="connsiteX37" fmla="*/ 94662 w 302550"/>
                    <a:gd name="connsiteY37" fmla="*/ 255676 h 269677"/>
                    <a:gd name="connsiteX38" fmla="*/ 159494 w 302550"/>
                    <a:gd name="connsiteY38" fmla="*/ 250503 h 269677"/>
                    <a:gd name="connsiteX39" fmla="*/ 210934 w 302550"/>
                    <a:gd name="connsiteY39" fmla="*/ 245936 h 269677"/>
                    <a:gd name="connsiteX40" fmla="*/ 302551 w 302550"/>
                    <a:gd name="connsiteY40" fmla="*/ 269678 h 269677"/>
                    <a:gd name="connsiteX41" fmla="*/ 301333 w 302550"/>
                    <a:gd name="connsiteY41" fmla="*/ 246241 h 269677"/>
                    <a:gd name="connsiteX42" fmla="*/ 300116 w 302550"/>
                    <a:gd name="connsiteY42" fmla="*/ 237414 h 26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2550" h="269677">
                      <a:moveTo>
                        <a:pt x="300116" y="237414"/>
                      </a:moveTo>
                      <a:lnTo>
                        <a:pt x="298899" y="233152"/>
                      </a:lnTo>
                      <a:cubicBezTo>
                        <a:pt x="294941" y="223108"/>
                        <a:pt x="291289" y="216411"/>
                        <a:pt x="278200" y="209412"/>
                      </a:cubicBezTo>
                      <a:lnTo>
                        <a:pt x="265417" y="203933"/>
                      </a:lnTo>
                      <a:cubicBezTo>
                        <a:pt x="261155" y="202107"/>
                        <a:pt x="256591" y="200279"/>
                        <a:pt x="251111" y="198149"/>
                      </a:cubicBezTo>
                      <a:cubicBezTo>
                        <a:pt x="245938" y="196019"/>
                        <a:pt x="240154" y="193584"/>
                        <a:pt x="234371" y="191148"/>
                      </a:cubicBezTo>
                      <a:cubicBezTo>
                        <a:pt x="228587" y="188714"/>
                        <a:pt x="222805" y="186279"/>
                        <a:pt x="217021" y="183539"/>
                      </a:cubicBezTo>
                      <a:cubicBezTo>
                        <a:pt x="211238" y="181104"/>
                        <a:pt x="205760" y="178669"/>
                        <a:pt x="200281" y="176235"/>
                      </a:cubicBezTo>
                      <a:cubicBezTo>
                        <a:pt x="194801" y="173799"/>
                        <a:pt x="189932" y="171669"/>
                        <a:pt x="185975" y="169843"/>
                      </a:cubicBezTo>
                      <a:lnTo>
                        <a:pt x="185975" y="146710"/>
                      </a:lnTo>
                      <a:cubicBezTo>
                        <a:pt x="185975" y="145797"/>
                        <a:pt x="186279" y="143971"/>
                        <a:pt x="186888" y="141535"/>
                      </a:cubicBezTo>
                      <a:cubicBezTo>
                        <a:pt x="187496" y="139100"/>
                        <a:pt x="188409" y="136970"/>
                        <a:pt x="189019" y="134230"/>
                      </a:cubicBezTo>
                      <a:cubicBezTo>
                        <a:pt x="189932" y="131186"/>
                        <a:pt x="190845" y="128143"/>
                        <a:pt x="192063" y="125098"/>
                      </a:cubicBezTo>
                      <a:cubicBezTo>
                        <a:pt x="196019" y="117793"/>
                        <a:pt x="198759" y="109879"/>
                        <a:pt x="201194" y="101053"/>
                      </a:cubicBezTo>
                      <a:cubicBezTo>
                        <a:pt x="203324" y="92226"/>
                        <a:pt x="204541" y="82790"/>
                        <a:pt x="204541" y="72746"/>
                      </a:cubicBezTo>
                      <a:cubicBezTo>
                        <a:pt x="204541" y="59353"/>
                        <a:pt x="203020" y="47787"/>
                        <a:pt x="200281" y="38656"/>
                      </a:cubicBezTo>
                      <a:cubicBezTo>
                        <a:pt x="197542" y="29221"/>
                        <a:pt x="193584" y="21916"/>
                        <a:pt x="188715" y="16132"/>
                      </a:cubicBezTo>
                      <a:cubicBezTo>
                        <a:pt x="183236" y="10653"/>
                        <a:pt x="177756" y="6392"/>
                        <a:pt x="171060" y="3956"/>
                      </a:cubicBezTo>
                      <a:cubicBezTo>
                        <a:pt x="164669" y="1217"/>
                        <a:pt x="157668" y="0"/>
                        <a:pt x="150059" y="0"/>
                      </a:cubicBezTo>
                      <a:cubicBezTo>
                        <a:pt x="142449" y="0"/>
                        <a:pt x="135448" y="1217"/>
                        <a:pt x="129056" y="3956"/>
                      </a:cubicBezTo>
                      <a:cubicBezTo>
                        <a:pt x="122664" y="6697"/>
                        <a:pt x="116882" y="10957"/>
                        <a:pt x="112011" y="16741"/>
                      </a:cubicBezTo>
                      <a:cubicBezTo>
                        <a:pt x="107142" y="22524"/>
                        <a:pt x="103184" y="30134"/>
                        <a:pt x="100445" y="39265"/>
                      </a:cubicBezTo>
                      <a:cubicBezTo>
                        <a:pt x="97705" y="48396"/>
                        <a:pt x="96183" y="59657"/>
                        <a:pt x="96183" y="73051"/>
                      </a:cubicBezTo>
                      <a:cubicBezTo>
                        <a:pt x="96183" y="83095"/>
                        <a:pt x="97401" y="92834"/>
                        <a:pt x="99532" y="101966"/>
                      </a:cubicBezTo>
                      <a:cubicBezTo>
                        <a:pt x="101663" y="111098"/>
                        <a:pt x="104706" y="119012"/>
                        <a:pt x="108664" y="126316"/>
                      </a:cubicBezTo>
                      <a:cubicBezTo>
                        <a:pt x="109577" y="129360"/>
                        <a:pt x="110794" y="132099"/>
                        <a:pt x="111402" y="134838"/>
                      </a:cubicBezTo>
                      <a:cubicBezTo>
                        <a:pt x="112011" y="136970"/>
                        <a:pt x="112620" y="139405"/>
                        <a:pt x="113228" y="141535"/>
                      </a:cubicBezTo>
                      <a:cubicBezTo>
                        <a:pt x="113837" y="143667"/>
                        <a:pt x="114141" y="145492"/>
                        <a:pt x="114446" y="146405"/>
                      </a:cubicBezTo>
                      <a:lnTo>
                        <a:pt x="114446" y="168930"/>
                      </a:lnTo>
                      <a:cubicBezTo>
                        <a:pt x="110185" y="170756"/>
                        <a:pt x="105619" y="172886"/>
                        <a:pt x="100141" y="175321"/>
                      </a:cubicBezTo>
                      <a:cubicBezTo>
                        <a:pt x="94662" y="177756"/>
                        <a:pt x="88878" y="180191"/>
                        <a:pt x="82792" y="182930"/>
                      </a:cubicBezTo>
                      <a:cubicBezTo>
                        <a:pt x="76704" y="185670"/>
                        <a:pt x="70616" y="188105"/>
                        <a:pt x="64528" y="190844"/>
                      </a:cubicBezTo>
                      <a:cubicBezTo>
                        <a:pt x="58442" y="193584"/>
                        <a:pt x="52658" y="196019"/>
                        <a:pt x="46874" y="198149"/>
                      </a:cubicBezTo>
                      <a:lnTo>
                        <a:pt x="31351" y="204237"/>
                      </a:lnTo>
                      <a:cubicBezTo>
                        <a:pt x="21611" y="207280"/>
                        <a:pt x="10959" y="213368"/>
                        <a:pt x="7610" y="217326"/>
                      </a:cubicBezTo>
                      <a:cubicBezTo>
                        <a:pt x="4871" y="220369"/>
                        <a:pt x="2740" y="223717"/>
                        <a:pt x="914" y="226761"/>
                      </a:cubicBezTo>
                      <a:cubicBezTo>
                        <a:pt x="610" y="227370"/>
                        <a:pt x="306" y="227979"/>
                        <a:pt x="0" y="228891"/>
                      </a:cubicBezTo>
                      <a:cubicBezTo>
                        <a:pt x="20090" y="240457"/>
                        <a:pt x="53875" y="255372"/>
                        <a:pt x="94662" y="255676"/>
                      </a:cubicBezTo>
                      <a:cubicBezTo>
                        <a:pt x="126317" y="255981"/>
                        <a:pt x="143058" y="253242"/>
                        <a:pt x="159494" y="250503"/>
                      </a:cubicBezTo>
                      <a:cubicBezTo>
                        <a:pt x="173800" y="248067"/>
                        <a:pt x="187192" y="245936"/>
                        <a:pt x="210934" y="245936"/>
                      </a:cubicBezTo>
                      <a:cubicBezTo>
                        <a:pt x="243806" y="245936"/>
                        <a:pt x="276375" y="256894"/>
                        <a:pt x="302551" y="269678"/>
                      </a:cubicBezTo>
                      <a:lnTo>
                        <a:pt x="301333" y="246241"/>
                      </a:lnTo>
                      <a:cubicBezTo>
                        <a:pt x="301333" y="243502"/>
                        <a:pt x="301029" y="240457"/>
                        <a:pt x="300116" y="237414"/>
                      </a:cubicBezTo>
                      <a:close/>
                    </a:path>
                  </a:pathLst>
                </a:custGeom>
                <a:solidFill>
                  <a:srgbClr val="EC1300"/>
                </a:solidFill>
                <a:ln w="14288" cap="flat">
                  <a:noFill/>
                  <a:prstDash val="solid"/>
                  <a:miter/>
                </a:ln>
              </p:spPr>
              <p:txBody>
                <a:bodyPr rtlCol="0" anchor="ctr"/>
                <a:lstStyle/>
                <a:p>
                  <a:endParaRPr lang="en-US" dirty="0">
                    <a:latin typeface="Arial Nova Light" panose="020B0304020202020204" pitchFamily="34" charset="0"/>
                  </a:endParaRPr>
                </a:p>
              </p:txBody>
            </p:sp>
            <p:sp>
              <p:nvSpPr>
                <p:cNvPr id="42" name="Freeform: Shape 41">
                  <a:extLst>
                    <a:ext uri="{FF2B5EF4-FFF2-40B4-BE49-F238E27FC236}">
                      <a16:creationId xmlns:a16="http://schemas.microsoft.com/office/drawing/2014/main" id="{EDC2B50B-6DA4-CF97-808E-195E4A5DB88D}"/>
                    </a:ext>
                  </a:extLst>
                </p:cNvPr>
                <p:cNvSpPr/>
                <p:nvPr/>
              </p:nvSpPr>
              <p:spPr>
                <a:xfrm>
                  <a:off x="8012779" y="984776"/>
                  <a:ext cx="172581" cy="182017"/>
                </a:xfrm>
                <a:custGeom>
                  <a:avLst/>
                  <a:gdLst>
                    <a:gd name="connsiteX0" fmla="*/ 169843 w 172581"/>
                    <a:gd name="connsiteY0" fmla="*/ 133621 h 182017"/>
                    <a:gd name="connsiteX1" fmla="*/ 160103 w 172581"/>
                    <a:gd name="connsiteY1" fmla="*/ 123881 h 182017"/>
                    <a:gd name="connsiteX2" fmla="*/ 149144 w 172581"/>
                    <a:gd name="connsiteY2" fmla="*/ 118706 h 182017"/>
                    <a:gd name="connsiteX3" fmla="*/ 133012 w 172581"/>
                    <a:gd name="connsiteY3" fmla="*/ 111401 h 182017"/>
                    <a:gd name="connsiteX4" fmla="*/ 122968 w 172581"/>
                    <a:gd name="connsiteY4" fmla="*/ 107141 h 182017"/>
                    <a:gd name="connsiteX5" fmla="*/ 113228 w 172581"/>
                    <a:gd name="connsiteY5" fmla="*/ 102879 h 182017"/>
                    <a:gd name="connsiteX6" fmla="*/ 104706 w 172581"/>
                    <a:gd name="connsiteY6" fmla="*/ 99227 h 182017"/>
                    <a:gd name="connsiteX7" fmla="*/ 104706 w 172581"/>
                    <a:gd name="connsiteY7" fmla="*/ 85834 h 182017"/>
                    <a:gd name="connsiteX8" fmla="*/ 105315 w 172581"/>
                    <a:gd name="connsiteY8" fmla="*/ 82790 h 182017"/>
                    <a:gd name="connsiteX9" fmla="*/ 106532 w 172581"/>
                    <a:gd name="connsiteY9" fmla="*/ 78528 h 182017"/>
                    <a:gd name="connsiteX10" fmla="*/ 108358 w 172581"/>
                    <a:gd name="connsiteY10" fmla="*/ 73051 h 182017"/>
                    <a:gd name="connsiteX11" fmla="*/ 113533 w 172581"/>
                    <a:gd name="connsiteY11" fmla="*/ 59049 h 182017"/>
                    <a:gd name="connsiteX12" fmla="*/ 115359 w 172581"/>
                    <a:gd name="connsiteY12" fmla="*/ 42612 h 182017"/>
                    <a:gd name="connsiteX13" fmla="*/ 112924 w 172581"/>
                    <a:gd name="connsiteY13" fmla="*/ 22523 h 182017"/>
                    <a:gd name="connsiteX14" fmla="*/ 106228 w 172581"/>
                    <a:gd name="connsiteY14" fmla="*/ 9435 h 182017"/>
                    <a:gd name="connsiteX15" fmla="*/ 96183 w 172581"/>
                    <a:gd name="connsiteY15" fmla="*/ 2130 h 182017"/>
                    <a:gd name="connsiteX16" fmla="*/ 84008 w 172581"/>
                    <a:gd name="connsiteY16" fmla="*/ 0 h 182017"/>
                    <a:gd name="connsiteX17" fmla="*/ 71833 w 172581"/>
                    <a:gd name="connsiteY17" fmla="*/ 2435 h 182017"/>
                    <a:gd name="connsiteX18" fmla="*/ 61789 w 172581"/>
                    <a:gd name="connsiteY18" fmla="*/ 9740 h 182017"/>
                    <a:gd name="connsiteX19" fmla="*/ 55093 w 172581"/>
                    <a:gd name="connsiteY19" fmla="*/ 22827 h 182017"/>
                    <a:gd name="connsiteX20" fmla="*/ 52658 w 172581"/>
                    <a:gd name="connsiteY20" fmla="*/ 42612 h 182017"/>
                    <a:gd name="connsiteX21" fmla="*/ 54484 w 172581"/>
                    <a:gd name="connsiteY21" fmla="*/ 59353 h 182017"/>
                    <a:gd name="connsiteX22" fmla="*/ 59657 w 172581"/>
                    <a:gd name="connsiteY22" fmla="*/ 73659 h 182017"/>
                    <a:gd name="connsiteX23" fmla="*/ 61181 w 172581"/>
                    <a:gd name="connsiteY23" fmla="*/ 78528 h 182017"/>
                    <a:gd name="connsiteX24" fmla="*/ 62398 w 172581"/>
                    <a:gd name="connsiteY24" fmla="*/ 82486 h 182017"/>
                    <a:gd name="connsiteX25" fmla="*/ 63006 w 172581"/>
                    <a:gd name="connsiteY25" fmla="*/ 85225 h 182017"/>
                    <a:gd name="connsiteX26" fmla="*/ 63006 w 172581"/>
                    <a:gd name="connsiteY26" fmla="*/ 98314 h 182017"/>
                    <a:gd name="connsiteX27" fmla="*/ 54788 w 172581"/>
                    <a:gd name="connsiteY27" fmla="*/ 101966 h 182017"/>
                    <a:gd name="connsiteX28" fmla="*/ 44744 w 172581"/>
                    <a:gd name="connsiteY28" fmla="*/ 106228 h 182017"/>
                    <a:gd name="connsiteX29" fmla="*/ 34090 w 172581"/>
                    <a:gd name="connsiteY29" fmla="*/ 110792 h 182017"/>
                    <a:gd name="connsiteX30" fmla="*/ 23742 w 172581"/>
                    <a:gd name="connsiteY30" fmla="*/ 115054 h 182017"/>
                    <a:gd name="connsiteX31" fmla="*/ 14915 w 172581"/>
                    <a:gd name="connsiteY31" fmla="*/ 118706 h 182017"/>
                    <a:gd name="connsiteX32" fmla="*/ 8522 w 172581"/>
                    <a:gd name="connsiteY32" fmla="*/ 121141 h 182017"/>
                    <a:gd name="connsiteX33" fmla="*/ 0 w 172581"/>
                    <a:gd name="connsiteY33" fmla="*/ 124186 h 182017"/>
                    <a:gd name="connsiteX34" fmla="*/ 18871 w 172581"/>
                    <a:gd name="connsiteY34" fmla="*/ 132708 h 182017"/>
                    <a:gd name="connsiteX35" fmla="*/ 35612 w 172581"/>
                    <a:gd name="connsiteY35" fmla="*/ 140013 h 182017"/>
                    <a:gd name="connsiteX36" fmla="*/ 48396 w 172581"/>
                    <a:gd name="connsiteY36" fmla="*/ 145491 h 182017"/>
                    <a:gd name="connsiteX37" fmla="*/ 53267 w 172581"/>
                    <a:gd name="connsiteY37" fmla="*/ 147623 h 182017"/>
                    <a:gd name="connsiteX38" fmla="*/ 70007 w 172581"/>
                    <a:gd name="connsiteY38" fmla="*/ 154624 h 182017"/>
                    <a:gd name="connsiteX39" fmla="*/ 70616 w 172581"/>
                    <a:gd name="connsiteY39" fmla="*/ 154928 h 182017"/>
                    <a:gd name="connsiteX40" fmla="*/ 87357 w 172581"/>
                    <a:gd name="connsiteY40" fmla="*/ 158276 h 182017"/>
                    <a:gd name="connsiteX41" fmla="*/ 172582 w 172581"/>
                    <a:gd name="connsiteY41" fmla="*/ 182017 h 182017"/>
                    <a:gd name="connsiteX42" fmla="*/ 172582 w 172581"/>
                    <a:gd name="connsiteY42" fmla="*/ 157058 h 182017"/>
                    <a:gd name="connsiteX43" fmla="*/ 169843 w 172581"/>
                    <a:gd name="connsiteY43" fmla="*/ 133621 h 18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2581" h="182017">
                      <a:moveTo>
                        <a:pt x="169843" y="133621"/>
                      </a:moveTo>
                      <a:cubicBezTo>
                        <a:pt x="167712" y="129359"/>
                        <a:pt x="164363" y="126011"/>
                        <a:pt x="160103" y="123881"/>
                      </a:cubicBezTo>
                      <a:lnTo>
                        <a:pt x="149144" y="118706"/>
                      </a:lnTo>
                      <a:cubicBezTo>
                        <a:pt x="146101" y="117489"/>
                        <a:pt x="136361" y="112923"/>
                        <a:pt x="133012" y="111401"/>
                      </a:cubicBezTo>
                      <a:cubicBezTo>
                        <a:pt x="129665" y="109879"/>
                        <a:pt x="126317" y="108358"/>
                        <a:pt x="122968" y="107141"/>
                      </a:cubicBezTo>
                      <a:cubicBezTo>
                        <a:pt x="119621" y="105619"/>
                        <a:pt x="116272" y="104096"/>
                        <a:pt x="113228" y="102879"/>
                      </a:cubicBezTo>
                      <a:cubicBezTo>
                        <a:pt x="110185" y="101357"/>
                        <a:pt x="107141" y="100140"/>
                        <a:pt x="104706" y="99227"/>
                      </a:cubicBezTo>
                      <a:lnTo>
                        <a:pt x="104706" y="85834"/>
                      </a:lnTo>
                      <a:cubicBezTo>
                        <a:pt x="104706" y="85225"/>
                        <a:pt x="105010" y="84312"/>
                        <a:pt x="105315" y="82790"/>
                      </a:cubicBezTo>
                      <a:cubicBezTo>
                        <a:pt x="105619" y="81573"/>
                        <a:pt x="106228" y="80050"/>
                        <a:pt x="106532" y="78528"/>
                      </a:cubicBezTo>
                      <a:cubicBezTo>
                        <a:pt x="107141" y="76702"/>
                        <a:pt x="107749" y="74877"/>
                        <a:pt x="108358" y="73051"/>
                      </a:cubicBezTo>
                      <a:cubicBezTo>
                        <a:pt x="110490" y="68789"/>
                        <a:pt x="112316" y="64222"/>
                        <a:pt x="113533" y="59049"/>
                      </a:cubicBezTo>
                      <a:cubicBezTo>
                        <a:pt x="114750" y="53874"/>
                        <a:pt x="115359" y="48396"/>
                        <a:pt x="115359" y="42612"/>
                      </a:cubicBezTo>
                      <a:cubicBezTo>
                        <a:pt x="115359" y="34699"/>
                        <a:pt x="114446" y="28002"/>
                        <a:pt x="112924" y="22523"/>
                      </a:cubicBezTo>
                      <a:cubicBezTo>
                        <a:pt x="111403" y="17045"/>
                        <a:pt x="108966" y="12783"/>
                        <a:pt x="106228" y="9435"/>
                      </a:cubicBezTo>
                      <a:cubicBezTo>
                        <a:pt x="103184" y="6086"/>
                        <a:pt x="99835" y="3652"/>
                        <a:pt x="96183" y="2130"/>
                      </a:cubicBezTo>
                      <a:cubicBezTo>
                        <a:pt x="92226" y="609"/>
                        <a:pt x="88270" y="0"/>
                        <a:pt x="84008" y="0"/>
                      </a:cubicBezTo>
                      <a:cubicBezTo>
                        <a:pt x="79747" y="0"/>
                        <a:pt x="75485" y="913"/>
                        <a:pt x="71833" y="2435"/>
                      </a:cubicBezTo>
                      <a:cubicBezTo>
                        <a:pt x="67876" y="3956"/>
                        <a:pt x="64832" y="6391"/>
                        <a:pt x="61789" y="9740"/>
                      </a:cubicBezTo>
                      <a:cubicBezTo>
                        <a:pt x="59049" y="13087"/>
                        <a:pt x="56614" y="17654"/>
                        <a:pt x="55093" y="22827"/>
                      </a:cubicBezTo>
                      <a:cubicBezTo>
                        <a:pt x="53571" y="28306"/>
                        <a:pt x="52658" y="34699"/>
                        <a:pt x="52658" y="42612"/>
                      </a:cubicBezTo>
                      <a:cubicBezTo>
                        <a:pt x="52658" y="48396"/>
                        <a:pt x="53267" y="54178"/>
                        <a:pt x="54484" y="59353"/>
                      </a:cubicBezTo>
                      <a:cubicBezTo>
                        <a:pt x="55701" y="64527"/>
                        <a:pt x="57527" y="69397"/>
                        <a:pt x="59657" y="73659"/>
                      </a:cubicBezTo>
                      <a:cubicBezTo>
                        <a:pt x="60266" y="75485"/>
                        <a:pt x="60876" y="77007"/>
                        <a:pt x="61181" y="78528"/>
                      </a:cubicBezTo>
                      <a:cubicBezTo>
                        <a:pt x="61485" y="79746"/>
                        <a:pt x="61789" y="81269"/>
                        <a:pt x="62398" y="82486"/>
                      </a:cubicBezTo>
                      <a:cubicBezTo>
                        <a:pt x="62702" y="83703"/>
                        <a:pt x="63006" y="84616"/>
                        <a:pt x="63006" y="85225"/>
                      </a:cubicBezTo>
                      <a:lnTo>
                        <a:pt x="63006" y="98314"/>
                      </a:lnTo>
                      <a:cubicBezTo>
                        <a:pt x="60572" y="99531"/>
                        <a:pt x="57832" y="100748"/>
                        <a:pt x="54788" y="101966"/>
                      </a:cubicBezTo>
                      <a:cubicBezTo>
                        <a:pt x="51744" y="103487"/>
                        <a:pt x="48396" y="104705"/>
                        <a:pt x="44744" y="106228"/>
                      </a:cubicBezTo>
                      <a:cubicBezTo>
                        <a:pt x="41091" y="107749"/>
                        <a:pt x="37743" y="109271"/>
                        <a:pt x="34090" y="110792"/>
                      </a:cubicBezTo>
                      <a:cubicBezTo>
                        <a:pt x="30438" y="112314"/>
                        <a:pt x="27089" y="113837"/>
                        <a:pt x="23742" y="115054"/>
                      </a:cubicBezTo>
                      <a:cubicBezTo>
                        <a:pt x="20394" y="116272"/>
                        <a:pt x="17654" y="117489"/>
                        <a:pt x="14915" y="118706"/>
                      </a:cubicBezTo>
                      <a:cubicBezTo>
                        <a:pt x="12176" y="119619"/>
                        <a:pt x="10044" y="120532"/>
                        <a:pt x="8522" y="121141"/>
                      </a:cubicBezTo>
                      <a:lnTo>
                        <a:pt x="0" y="124186"/>
                      </a:lnTo>
                      <a:cubicBezTo>
                        <a:pt x="4262" y="126011"/>
                        <a:pt x="13393" y="130273"/>
                        <a:pt x="18871" y="132708"/>
                      </a:cubicBezTo>
                      <a:cubicBezTo>
                        <a:pt x="24350" y="135143"/>
                        <a:pt x="29829" y="137577"/>
                        <a:pt x="35612" y="140013"/>
                      </a:cubicBezTo>
                      <a:cubicBezTo>
                        <a:pt x="39874" y="141839"/>
                        <a:pt x="44136" y="143665"/>
                        <a:pt x="48396" y="145491"/>
                      </a:cubicBezTo>
                      <a:cubicBezTo>
                        <a:pt x="49918" y="146100"/>
                        <a:pt x="51439" y="146710"/>
                        <a:pt x="53267" y="147623"/>
                      </a:cubicBezTo>
                      <a:cubicBezTo>
                        <a:pt x="59049" y="150057"/>
                        <a:pt x="64832" y="152492"/>
                        <a:pt x="70007" y="154624"/>
                      </a:cubicBezTo>
                      <a:lnTo>
                        <a:pt x="70616" y="154928"/>
                      </a:lnTo>
                      <a:cubicBezTo>
                        <a:pt x="76094" y="157058"/>
                        <a:pt x="81573" y="157971"/>
                        <a:pt x="87357" y="158276"/>
                      </a:cubicBezTo>
                      <a:cubicBezTo>
                        <a:pt x="118099" y="159797"/>
                        <a:pt x="147927" y="170146"/>
                        <a:pt x="172582" y="182017"/>
                      </a:cubicBezTo>
                      <a:lnTo>
                        <a:pt x="172582" y="157058"/>
                      </a:lnTo>
                      <a:cubicBezTo>
                        <a:pt x="172277" y="139405"/>
                        <a:pt x="171060" y="136360"/>
                        <a:pt x="169843" y="133621"/>
                      </a:cubicBezTo>
                      <a:close/>
                    </a:path>
                  </a:pathLst>
                </a:custGeom>
                <a:solidFill>
                  <a:srgbClr val="EC1300"/>
                </a:solidFill>
                <a:ln w="14288" cap="flat">
                  <a:noFill/>
                  <a:prstDash val="solid"/>
                  <a:miter/>
                </a:ln>
              </p:spPr>
              <p:txBody>
                <a:bodyPr rtlCol="0" anchor="ctr"/>
                <a:lstStyle/>
                <a:p>
                  <a:endParaRPr lang="en-US" dirty="0">
                    <a:latin typeface="Arial Nova Light" panose="020B0304020202020204" pitchFamily="34" charset="0"/>
                  </a:endParaRPr>
                </a:p>
              </p:txBody>
            </p:sp>
            <p:sp>
              <p:nvSpPr>
                <p:cNvPr id="43" name="Freeform: Shape 42">
                  <a:extLst>
                    <a:ext uri="{FF2B5EF4-FFF2-40B4-BE49-F238E27FC236}">
                      <a16:creationId xmlns:a16="http://schemas.microsoft.com/office/drawing/2014/main" id="{CDE59267-B580-A050-5DA1-8893E5B35856}"/>
                    </a:ext>
                  </a:extLst>
                </p:cNvPr>
                <p:cNvSpPr/>
                <p:nvPr/>
              </p:nvSpPr>
              <p:spPr>
                <a:xfrm>
                  <a:off x="7749798" y="985081"/>
                  <a:ext cx="171364" cy="182017"/>
                </a:xfrm>
                <a:custGeom>
                  <a:avLst/>
                  <a:gdLst>
                    <a:gd name="connsiteX0" fmla="*/ 88878 w 171364"/>
                    <a:gd name="connsiteY0" fmla="*/ 160101 h 182017"/>
                    <a:gd name="connsiteX1" fmla="*/ 103793 w 171364"/>
                    <a:gd name="connsiteY1" fmla="*/ 154014 h 182017"/>
                    <a:gd name="connsiteX2" fmla="*/ 121447 w 171364"/>
                    <a:gd name="connsiteY2" fmla="*/ 146710 h 182017"/>
                    <a:gd name="connsiteX3" fmla="*/ 139709 w 171364"/>
                    <a:gd name="connsiteY3" fmla="*/ 138796 h 182017"/>
                    <a:gd name="connsiteX4" fmla="*/ 157058 w 171364"/>
                    <a:gd name="connsiteY4" fmla="*/ 131186 h 182017"/>
                    <a:gd name="connsiteX5" fmla="*/ 171364 w 171364"/>
                    <a:gd name="connsiteY5" fmla="*/ 124490 h 182017"/>
                    <a:gd name="connsiteX6" fmla="*/ 166189 w 171364"/>
                    <a:gd name="connsiteY6" fmla="*/ 122055 h 182017"/>
                    <a:gd name="connsiteX7" fmla="*/ 157971 w 171364"/>
                    <a:gd name="connsiteY7" fmla="*/ 118706 h 182017"/>
                    <a:gd name="connsiteX8" fmla="*/ 149753 w 171364"/>
                    <a:gd name="connsiteY8" fmla="*/ 115359 h 182017"/>
                    <a:gd name="connsiteX9" fmla="*/ 140013 w 171364"/>
                    <a:gd name="connsiteY9" fmla="*/ 111401 h 182017"/>
                    <a:gd name="connsiteX10" fmla="*/ 129969 w 171364"/>
                    <a:gd name="connsiteY10" fmla="*/ 107141 h 182017"/>
                    <a:gd name="connsiteX11" fmla="*/ 120229 w 171364"/>
                    <a:gd name="connsiteY11" fmla="*/ 102879 h 182017"/>
                    <a:gd name="connsiteX12" fmla="*/ 111707 w 171364"/>
                    <a:gd name="connsiteY12" fmla="*/ 99227 h 182017"/>
                    <a:gd name="connsiteX13" fmla="*/ 111707 w 171364"/>
                    <a:gd name="connsiteY13" fmla="*/ 85834 h 182017"/>
                    <a:gd name="connsiteX14" fmla="*/ 112315 w 171364"/>
                    <a:gd name="connsiteY14" fmla="*/ 82790 h 182017"/>
                    <a:gd name="connsiteX15" fmla="*/ 113533 w 171364"/>
                    <a:gd name="connsiteY15" fmla="*/ 78528 h 182017"/>
                    <a:gd name="connsiteX16" fmla="*/ 115359 w 171364"/>
                    <a:gd name="connsiteY16" fmla="*/ 73051 h 182017"/>
                    <a:gd name="connsiteX17" fmla="*/ 120534 w 171364"/>
                    <a:gd name="connsiteY17" fmla="*/ 59049 h 182017"/>
                    <a:gd name="connsiteX18" fmla="*/ 122360 w 171364"/>
                    <a:gd name="connsiteY18" fmla="*/ 42612 h 182017"/>
                    <a:gd name="connsiteX19" fmla="*/ 119925 w 171364"/>
                    <a:gd name="connsiteY19" fmla="*/ 22523 h 182017"/>
                    <a:gd name="connsiteX20" fmla="*/ 113228 w 171364"/>
                    <a:gd name="connsiteY20" fmla="*/ 9435 h 182017"/>
                    <a:gd name="connsiteX21" fmla="*/ 103184 w 171364"/>
                    <a:gd name="connsiteY21" fmla="*/ 2130 h 182017"/>
                    <a:gd name="connsiteX22" fmla="*/ 91009 w 171364"/>
                    <a:gd name="connsiteY22" fmla="*/ 0 h 182017"/>
                    <a:gd name="connsiteX23" fmla="*/ 78834 w 171364"/>
                    <a:gd name="connsiteY23" fmla="*/ 2435 h 182017"/>
                    <a:gd name="connsiteX24" fmla="*/ 68789 w 171364"/>
                    <a:gd name="connsiteY24" fmla="*/ 9740 h 182017"/>
                    <a:gd name="connsiteX25" fmla="*/ 62093 w 171364"/>
                    <a:gd name="connsiteY25" fmla="*/ 22827 h 182017"/>
                    <a:gd name="connsiteX26" fmla="*/ 59657 w 171364"/>
                    <a:gd name="connsiteY26" fmla="*/ 42612 h 182017"/>
                    <a:gd name="connsiteX27" fmla="*/ 61485 w 171364"/>
                    <a:gd name="connsiteY27" fmla="*/ 59353 h 182017"/>
                    <a:gd name="connsiteX28" fmla="*/ 66658 w 171364"/>
                    <a:gd name="connsiteY28" fmla="*/ 73659 h 182017"/>
                    <a:gd name="connsiteX29" fmla="*/ 68180 w 171364"/>
                    <a:gd name="connsiteY29" fmla="*/ 78528 h 182017"/>
                    <a:gd name="connsiteX30" fmla="*/ 69397 w 171364"/>
                    <a:gd name="connsiteY30" fmla="*/ 82486 h 182017"/>
                    <a:gd name="connsiteX31" fmla="*/ 70007 w 171364"/>
                    <a:gd name="connsiteY31" fmla="*/ 85225 h 182017"/>
                    <a:gd name="connsiteX32" fmla="*/ 70007 w 171364"/>
                    <a:gd name="connsiteY32" fmla="*/ 98314 h 182017"/>
                    <a:gd name="connsiteX33" fmla="*/ 61789 w 171364"/>
                    <a:gd name="connsiteY33" fmla="*/ 101966 h 182017"/>
                    <a:gd name="connsiteX34" fmla="*/ 51744 w 171364"/>
                    <a:gd name="connsiteY34" fmla="*/ 106228 h 182017"/>
                    <a:gd name="connsiteX35" fmla="*/ 41091 w 171364"/>
                    <a:gd name="connsiteY35" fmla="*/ 110792 h 182017"/>
                    <a:gd name="connsiteX36" fmla="*/ 30742 w 171364"/>
                    <a:gd name="connsiteY36" fmla="*/ 115054 h 182017"/>
                    <a:gd name="connsiteX37" fmla="*/ 21916 w 171364"/>
                    <a:gd name="connsiteY37" fmla="*/ 118706 h 182017"/>
                    <a:gd name="connsiteX38" fmla="*/ 17654 w 171364"/>
                    <a:gd name="connsiteY38" fmla="*/ 120228 h 182017"/>
                    <a:gd name="connsiteX39" fmla="*/ 3956 w 171364"/>
                    <a:gd name="connsiteY39" fmla="*/ 131795 h 182017"/>
                    <a:gd name="connsiteX40" fmla="*/ 3043 w 171364"/>
                    <a:gd name="connsiteY40" fmla="*/ 133317 h 182017"/>
                    <a:gd name="connsiteX41" fmla="*/ 609 w 171364"/>
                    <a:gd name="connsiteY41" fmla="*/ 143056 h 182017"/>
                    <a:gd name="connsiteX42" fmla="*/ 0 w 171364"/>
                    <a:gd name="connsiteY42" fmla="*/ 155232 h 182017"/>
                    <a:gd name="connsiteX43" fmla="*/ 0 w 171364"/>
                    <a:gd name="connsiteY43" fmla="*/ 162232 h 182017"/>
                    <a:gd name="connsiteX44" fmla="*/ 58440 w 171364"/>
                    <a:gd name="connsiteY44" fmla="*/ 182017 h 182017"/>
                    <a:gd name="connsiteX45" fmla="*/ 64832 w 171364"/>
                    <a:gd name="connsiteY45" fmla="*/ 172886 h 182017"/>
                    <a:gd name="connsiteX46" fmla="*/ 68789 w 171364"/>
                    <a:gd name="connsiteY46" fmla="*/ 169233 h 182017"/>
                    <a:gd name="connsiteX47" fmla="*/ 78225 w 171364"/>
                    <a:gd name="connsiteY47" fmla="*/ 163755 h 182017"/>
                    <a:gd name="connsiteX48" fmla="*/ 88878 w 171364"/>
                    <a:gd name="connsiteY48" fmla="*/ 160101 h 18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1364" h="182017">
                      <a:moveTo>
                        <a:pt x="88878" y="160101"/>
                      </a:moveTo>
                      <a:cubicBezTo>
                        <a:pt x="93443" y="158275"/>
                        <a:pt x="98314" y="156145"/>
                        <a:pt x="103793" y="154014"/>
                      </a:cubicBezTo>
                      <a:cubicBezTo>
                        <a:pt x="109271" y="151579"/>
                        <a:pt x="115054" y="149144"/>
                        <a:pt x="121447" y="146710"/>
                      </a:cubicBezTo>
                      <a:cubicBezTo>
                        <a:pt x="127535" y="143969"/>
                        <a:pt x="133621" y="141535"/>
                        <a:pt x="139709" y="138796"/>
                      </a:cubicBezTo>
                      <a:cubicBezTo>
                        <a:pt x="145797" y="136056"/>
                        <a:pt x="151580" y="133621"/>
                        <a:pt x="157058" y="131186"/>
                      </a:cubicBezTo>
                      <a:cubicBezTo>
                        <a:pt x="162233" y="128750"/>
                        <a:pt x="167407" y="126316"/>
                        <a:pt x="171364" y="124490"/>
                      </a:cubicBezTo>
                      <a:lnTo>
                        <a:pt x="166189" y="122055"/>
                      </a:lnTo>
                      <a:cubicBezTo>
                        <a:pt x="164668" y="121445"/>
                        <a:pt x="160712" y="119924"/>
                        <a:pt x="157971" y="118706"/>
                      </a:cubicBezTo>
                      <a:cubicBezTo>
                        <a:pt x="155537" y="117793"/>
                        <a:pt x="152798" y="116576"/>
                        <a:pt x="149753" y="115359"/>
                      </a:cubicBezTo>
                      <a:cubicBezTo>
                        <a:pt x="146710" y="114141"/>
                        <a:pt x="143362" y="112618"/>
                        <a:pt x="140013" y="111401"/>
                      </a:cubicBezTo>
                      <a:cubicBezTo>
                        <a:pt x="136666" y="109879"/>
                        <a:pt x="133317" y="108358"/>
                        <a:pt x="129969" y="107141"/>
                      </a:cubicBezTo>
                      <a:cubicBezTo>
                        <a:pt x="126620" y="105619"/>
                        <a:pt x="123273" y="104096"/>
                        <a:pt x="120229" y="102879"/>
                      </a:cubicBezTo>
                      <a:cubicBezTo>
                        <a:pt x="117185" y="101357"/>
                        <a:pt x="114141" y="100140"/>
                        <a:pt x="111707" y="99227"/>
                      </a:cubicBezTo>
                      <a:lnTo>
                        <a:pt x="111707" y="85834"/>
                      </a:lnTo>
                      <a:cubicBezTo>
                        <a:pt x="111707" y="85225"/>
                        <a:pt x="112011" y="84312"/>
                        <a:pt x="112315" y="82790"/>
                      </a:cubicBezTo>
                      <a:cubicBezTo>
                        <a:pt x="112620" y="81573"/>
                        <a:pt x="113228" y="80050"/>
                        <a:pt x="113533" y="78528"/>
                      </a:cubicBezTo>
                      <a:cubicBezTo>
                        <a:pt x="114141" y="76702"/>
                        <a:pt x="114750" y="74877"/>
                        <a:pt x="115359" y="73051"/>
                      </a:cubicBezTo>
                      <a:cubicBezTo>
                        <a:pt x="117489" y="68789"/>
                        <a:pt x="119316" y="64222"/>
                        <a:pt x="120534" y="59049"/>
                      </a:cubicBezTo>
                      <a:cubicBezTo>
                        <a:pt x="121751" y="53874"/>
                        <a:pt x="122360" y="48396"/>
                        <a:pt x="122360" y="42612"/>
                      </a:cubicBezTo>
                      <a:cubicBezTo>
                        <a:pt x="122360" y="34699"/>
                        <a:pt x="121447" y="28002"/>
                        <a:pt x="119925" y="22523"/>
                      </a:cubicBezTo>
                      <a:cubicBezTo>
                        <a:pt x="118402" y="17045"/>
                        <a:pt x="115967" y="12783"/>
                        <a:pt x="113228" y="9435"/>
                      </a:cubicBezTo>
                      <a:cubicBezTo>
                        <a:pt x="110184" y="6086"/>
                        <a:pt x="106836" y="3652"/>
                        <a:pt x="103184" y="2130"/>
                      </a:cubicBezTo>
                      <a:cubicBezTo>
                        <a:pt x="99227" y="609"/>
                        <a:pt x="95270" y="0"/>
                        <a:pt x="91009" y="0"/>
                      </a:cubicBezTo>
                      <a:cubicBezTo>
                        <a:pt x="86748" y="0"/>
                        <a:pt x="82486" y="913"/>
                        <a:pt x="78834" y="2435"/>
                      </a:cubicBezTo>
                      <a:cubicBezTo>
                        <a:pt x="74877" y="3956"/>
                        <a:pt x="71833" y="6391"/>
                        <a:pt x="68789" y="9740"/>
                      </a:cubicBezTo>
                      <a:cubicBezTo>
                        <a:pt x="66050" y="13087"/>
                        <a:pt x="63615" y="17654"/>
                        <a:pt x="62093" y="22827"/>
                      </a:cubicBezTo>
                      <a:cubicBezTo>
                        <a:pt x="60570" y="28306"/>
                        <a:pt x="59657" y="34699"/>
                        <a:pt x="59657" y="42612"/>
                      </a:cubicBezTo>
                      <a:cubicBezTo>
                        <a:pt x="59657" y="48396"/>
                        <a:pt x="60266" y="54178"/>
                        <a:pt x="61485" y="59353"/>
                      </a:cubicBezTo>
                      <a:cubicBezTo>
                        <a:pt x="62702" y="64528"/>
                        <a:pt x="64528" y="69397"/>
                        <a:pt x="66658" y="73659"/>
                      </a:cubicBezTo>
                      <a:cubicBezTo>
                        <a:pt x="67267" y="75485"/>
                        <a:pt x="67876" y="77007"/>
                        <a:pt x="68180" y="78528"/>
                      </a:cubicBezTo>
                      <a:cubicBezTo>
                        <a:pt x="68484" y="79746"/>
                        <a:pt x="68789" y="81269"/>
                        <a:pt x="69397" y="82486"/>
                      </a:cubicBezTo>
                      <a:cubicBezTo>
                        <a:pt x="69703" y="83703"/>
                        <a:pt x="70007" y="84616"/>
                        <a:pt x="70007" y="85225"/>
                      </a:cubicBezTo>
                      <a:lnTo>
                        <a:pt x="70007" y="98314"/>
                      </a:lnTo>
                      <a:cubicBezTo>
                        <a:pt x="67571" y="99531"/>
                        <a:pt x="64832" y="100748"/>
                        <a:pt x="61789" y="101966"/>
                      </a:cubicBezTo>
                      <a:cubicBezTo>
                        <a:pt x="58744" y="103487"/>
                        <a:pt x="55397" y="104705"/>
                        <a:pt x="51744" y="106228"/>
                      </a:cubicBezTo>
                      <a:cubicBezTo>
                        <a:pt x="48092" y="107749"/>
                        <a:pt x="44743" y="109271"/>
                        <a:pt x="41091" y="110792"/>
                      </a:cubicBezTo>
                      <a:cubicBezTo>
                        <a:pt x="37439" y="112314"/>
                        <a:pt x="34090" y="113837"/>
                        <a:pt x="30742" y="115054"/>
                      </a:cubicBezTo>
                      <a:cubicBezTo>
                        <a:pt x="27393" y="116272"/>
                        <a:pt x="24655" y="117489"/>
                        <a:pt x="21916" y="118706"/>
                      </a:cubicBezTo>
                      <a:lnTo>
                        <a:pt x="17654" y="120228"/>
                      </a:lnTo>
                      <a:cubicBezTo>
                        <a:pt x="11870" y="122664"/>
                        <a:pt x="7001" y="126620"/>
                        <a:pt x="3956" y="131795"/>
                      </a:cubicBezTo>
                      <a:cubicBezTo>
                        <a:pt x="3652" y="132404"/>
                        <a:pt x="3348" y="132708"/>
                        <a:pt x="3043" y="133317"/>
                      </a:cubicBezTo>
                      <a:cubicBezTo>
                        <a:pt x="1522" y="136969"/>
                        <a:pt x="913" y="141535"/>
                        <a:pt x="609" y="143056"/>
                      </a:cubicBezTo>
                      <a:cubicBezTo>
                        <a:pt x="0" y="147014"/>
                        <a:pt x="0" y="152492"/>
                        <a:pt x="0" y="155232"/>
                      </a:cubicBezTo>
                      <a:lnTo>
                        <a:pt x="0" y="162232"/>
                      </a:lnTo>
                      <a:cubicBezTo>
                        <a:pt x="14610" y="169841"/>
                        <a:pt x="34699" y="178059"/>
                        <a:pt x="58440" y="182017"/>
                      </a:cubicBezTo>
                      <a:cubicBezTo>
                        <a:pt x="60266" y="178974"/>
                        <a:pt x="62398" y="175929"/>
                        <a:pt x="64832" y="172886"/>
                      </a:cubicBezTo>
                      <a:cubicBezTo>
                        <a:pt x="66050" y="171669"/>
                        <a:pt x="67267" y="170450"/>
                        <a:pt x="68789" y="169233"/>
                      </a:cubicBezTo>
                      <a:cubicBezTo>
                        <a:pt x="71529" y="167102"/>
                        <a:pt x="74572" y="165276"/>
                        <a:pt x="78225" y="163755"/>
                      </a:cubicBezTo>
                      <a:cubicBezTo>
                        <a:pt x="80964" y="163146"/>
                        <a:pt x="84616" y="161927"/>
                        <a:pt x="88878" y="160101"/>
                      </a:cubicBezTo>
                      <a:close/>
                    </a:path>
                  </a:pathLst>
                </a:custGeom>
                <a:solidFill>
                  <a:srgbClr val="EC1300"/>
                </a:solidFill>
                <a:ln w="14288" cap="flat">
                  <a:noFill/>
                  <a:prstDash val="solid"/>
                  <a:miter/>
                </a:ln>
              </p:spPr>
              <p:txBody>
                <a:bodyPr rtlCol="0" anchor="ctr"/>
                <a:lstStyle/>
                <a:p>
                  <a:endParaRPr lang="en-US" dirty="0">
                    <a:latin typeface="Arial Nova Light" panose="020B0304020202020204" pitchFamily="34" charset="0"/>
                  </a:endParaRPr>
                </a:p>
              </p:txBody>
            </p:sp>
          </p:grpSp>
        </p:grpSp>
        <p:sp>
          <p:nvSpPr>
            <p:cNvPr id="37" name="TextBox 36">
              <a:extLst>
                <a:ext uri="{FF2B5EF4-FFF2-40B4-BE49-F238E27FC236}">
                  <a16:creationId xmlns:a16="http://schemas.microsoft.com/office/drawing/2014/main" id="{EFE37150-8F5F-332C-739B-D8909A855989}"/>
                </a:ext>
              </a:extLst>
            </p:cNvPr>
            <p:cNvSpPr txBox="1"/>
            <p:nvPr/>
          </p:nvSpPr>
          <p:spPr>
            <a:xfrm>
              <a:off x="3978460" y="4440427"/>
              <a:ext cx="1125377" cy="275182"/>
            </a:xfrm>
            <a:prstGeom prst="rect">
              <a:avLst/>
            </a:prstGeom>
            <a:noFill/>
          </p:spPr>
          <p:txBody>
            <a:bodyPr wrap="none" rtlCol="0">
              <a:spAutoFit/>
            </a:bodyPr>
            <a:lstStyle/>
            <a:p>
              <a:pPr algn="ctr"/>
              <a:r>
                <a:rPr lang="en-US" sz="1400" b="1" dirty="0">
                  <a:solidFill>
                    <a:schemeClr val="bg1"/>
                  </a:solidFill>
                  <a:ea typeface="Source Sans Pro" panose="020B0503030403020204" pitchFamily="34" charset="0"/>
                </a:rPr>
                <a:t>Engagement</a:t>
              </a:r>
            </a:p>
          </p:txBody>
        </p:sp>
      </p:grpSp>
      <p:grpSp>
        <p:nvGrpSpPr>
          <p:cNvPr id="10" name="Group 9">
            <a:extLst>
              <a:ext uri="{FF2B5EF4-FFF2-40B4-BE49-F238E27FC236}">
                <a16:creationId xmlns:a16="http://schemas.microsoft.com/office/drawing/2014/main" id="{B1706A35-3BE6-D92A-F44B-0A026408C9FD}"/>
              </a:ext>
            </a:extLst>
          </p:cNvPr>
          <p:cNvGrpSpPr/>
          <p:nvPr/>
        </p:nvGrpSpPr>
        <p:grpSpPr>
          <a:xfrm>
            <a:off x="2400896" y="2180538"/>
            <a:ext cx="1257235" cy="3949230"/>
            <a:chOff x="2364147" y="2180538"/>
            <a:chExt cx="1257235" cy="3949230"/>
          </a:xfrm>
        </p:grpSpPr>
        <p:grpSp>
          <p:nvGrpSpPr>
            <p:cNvPr id="59" name="Group 58">
              <a:extLst>
                <a:ext uri="{FF2B5EF4-FFF2-40B4-BE49-F238E27FC236}">
                  <a16:creationId xmlns:a16="http://schemas.microsoft.com/office/drawing/2014/main" id="{234F4D17-B76A-F98A-706F-F49CAC58C8AB}"/>
                </a:ext>
              </a:extLst>
            </p:cNvPr>
            <p:cNvGrpSpPr/>
            <p:nvPr/>
          </p:nvGrpSpPr>
          <p:grpSpPr>
            <a:xfrm>
              <a:off x="2597944" y="2180538"/>
              <a:ext cx="789640" cy="789640"/>
              <a:chOff x="4800702" y="851025"/>
              <a:chExt cx="675373" cy="675373"/>
            </a:xfrm>
          </p:grpSpPr>
          <p:sp>
            <p:nvSpPr>
              <p:cNvPr id="61" name="Oval 60">
                <a:extLst>
                  <a:ext uri="{FF2B5EF4-FFF2-40B4-BE49-F238E27FC236}">
                    <a16:creationId xmlns:a16="http://schemas.microsoft.com/office/drawing/2014/main" id="{167BB7B7-431D-FD6E-82E5-194B83381551}"/>
                  </a:ext>
                </a:extLst>
              </p:cNvPr>
              <p:cNvSpPr>
                <a:spLocks/>
              </p:cNvSpPr>
              <p:nvPr/>
            </p:nvSpPr>
            <p:spPr>
              <a:xfrm>
                <a:off x="4800702" y="851025"/>
                <a:ext cx="675373" cy="675373"/>
              </a:xfrm>
              <a:prstGeom prst="ellipse">
                <a:avLst/>
              </a:prstGeom>
              <a:solidFill>
                <a:schemeClr val="bg1"/>
              </a:solidFill>
              <a:ln>
                <a:solidFill>
                  <a:srgbClr val="FFC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62" name="Freeform: Shape 61">
                <a:extLst>
                  <a:ext uri="{FF2B5EF4-FFF2-40B4-BE49-F238E27FC236}">
                    <a16:creationId xmlns:a16="http://schemas.microsoft.com/office/drawing/2014/main" id="{29751A3A-BEA1-596D-1157-E740044E4E2B}"/>
                  </a:ext>
                </a:extLst>
              </p:cNvPr>
              <p:cNvSpPr/>
              <p:nvPr/>
            </p:nvSpPr>
            <p:spPr>
              <a:xfrm>
                <a:off x="5037180" y="1024410"/>
                <a:ext cx="202416" cy="328603"/>
              </a:xfrm>
              <a:custGeom>
                <a:avLst/>
                <a:gdLst>
                  <a:gd name="connsiteX0" fmla="*/ 414933 w 414932"/>
                  <a:gd name="connsiteY0" fmla="*/ 207086 h 673601"/>
                  <a:gd name="connsiteX1" fmla="*/ 207086 w 414932"/>
                  <a:gd name="connsiteY1" fmla="*/ 0 h 673601"/>
                  <a:gd name="connsiteX2" fmla="*/ 0 w 414932"/>
                  <a:gd name="connsiteY2" fmla="*/ 207086 h 673601"/>
                  <a:gd name="connsiteX3" fmla="*/ 28066 w 414932"/>
                  <a:gd name="connsiteY3" fmla="*/ 311010 h 673601"/>
                  <a:gd name="connsiteX4" fmla="*/ 207845 w 414932"/>
                  <a:gd name="connsiteY4" fmla="*/ 673601 h 673601"/>
                  <a:gd name="connsiteX5" fmla="*/ 315560 w 414932"/>
                  <a:gd name="connsiteY5" fmla="*/ 455135 h 673601"/>
                  <a:gd name="connsiteX6" fmla="*/ 185848 w 414932"/>
                  <a:gd name="connsiteY6" fmla="*/ 481684 h 673601"/>
                  <a:gd name="connsiteX7" fmla="*/ 163090 w 414932"/>
                  <a:gd name="connsiteY7" fmla="*/ 394451 h 673601"/>
                  <a:gd name="connsiteX8" fmla="*/ 379280 w 414932"/>
                  <a:gd name="connsiteY8" fmla="*/ 326940 h 673601"/>
                  <a:gd name="connsiteX9" fmla="*/ 386866 w 414932"/>
                  <a:gd name="connsiteY9" fmla="*/ 311010 h 673601"/>
                  <a:gd name="connsiteX10" fmla="*/ 414933 w 414932"/>
                  <a:gd name="connsiteY10" fmla="*/ 207086 h 673601"/>
                  <a:gd name="connsiteX11" fmla="*/ 207086 w 414932"/>
                  <a:gd name="connsiteY11" fmla="*/ 311010 h 673601"/>
                  <a:gd name="connsiteX12" fmla="*/ 103164 w 414932"/>
                  <a:gd name="connsiteY12" fmla="*/ 207086 h 673601"/>
                  <a:gd name="connsiteX13" fmla="*/ 207086 w 414932"/>
                  <a:gd name="connsiteY13" fmla="*/ 103164 h 673601"/>
                  <a:gd name="connsiteX14" fmla="*/ 311010 w 414932"/>
                  <a:gd name="connsiteY14" fmla="*/ 207086 h 673601"/>
                  <a:gd name="connsiteX15" fmla="*/ 207086 w 414932"/>
                  <a:gd name="connsiteY15" fmla="*/ 311010 h 67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932" h="673601">
                    <a:moveTo>
                      <a:pt x="414933" y="207086"/>
                    </a:moveTo>
                    <a:cubicBezTo>
                      <a:pt x="414933" y="92544"/>
                      <a:pt x="321629" y="0"/>
                      <a:pt x="207086" y="0"/>
                    </a:cubicBezTo>
                    <a:cubicBezTo>
                      <a:pt x="92544" y="0"/>
                      <a:pt x="0" y="92544"/>
                      <a:pt x="0" y="207086"/>
                    </a:cubicBezTo>
                    <a:cubicBezTo>
                      <a:pt x="0" y="245015"/>
                      <a:pt x="10619" y="279909"/>
                      <a:pt x="28066" y="311010"/>
                    </a:cubicBezTo>
                    <a:lnTo>
                      <a:pt x="207845" y="673601"/>
                    </a:lnTo>
                    <a:lnTo>
                      <a:pt x="315560" y="455135"/>
                    </a:lnTo>
                    <a:cubicBezTo>
                      <a:pt x="263979" y="472583"/>
                      <a:pt x="217707" y="479408"/>
                      <a:pt x="185848" y="481684"/>
                    </a:cubicBezTo>
                    <a:lnTo>
                      <a:pt x="163090" y="394451"/>
                    </a:lnTo>
                    <a:cubicBezTo>
                      <a:pt x="197984" y="393692"/>
                      <a:pt x="292804" y="384590"/>
                      <a:pt x="379280" y="326940"/>
                    </a:cubicBezTo>
                    <a:lnTo>
                      <a:pt x="386866" y="311010"/>
                    </a:lnTo>
                    <a:cubicBezTo>
                      <a:pt x="404311" y="280668"/>
                      <a:pt x="414933" y="245015"/>
                      <a:pt x="414933" y="207086"/>
                    </a:cubicBezTo>
                    <a:close/>
                    <a:moveTo>
                      <a:pt x="207086" y="311010"/>
                    </a:moveTo>
                    <a:cubicBezTo>
                      <a:pt x="149436" y="311010"/>
                      <a:pt x="103164" y="264738"/>
                      <a:pt x="103164" y="207086"/>
                    </a:cubicBezTo>
                    <a:cubicBezTo>
                      <a:pt x="103164" y="150194"/>
                      <a:pt x="149436" y="103164"/>
                      <a:pt x="207086" y="103164"/>
                    </a:cubicBezTo>
                    <a:cubicBezTo>
                      <a:pt x="263979" y="103164"/>
                      <a:pt x="311010" y="149436"/>
                      <a:pt x="311010" y="207086"/>
                    </a:cubicBezTo>
                    <a:cubicBezTo>
                      <a:pt x="311010" y="264738"/>
                      <a:pt x="264738" y="311010"/>
                      <a:pt x="207086" y="311010"/>
                    </a:cubicBezTo>
                    <a:close/>
                  </a:path>
                </a:pathLst>
              </a:custGeom>
              <a:solidFill>
                <a:srgbClr val="EC1300"/>
              </a:solidFill>
              <a:ln w="21431" cap="flat">
                <a:noFill/>
                <a:prstDash val="solid"/>
                <a:miter/>
              </a:ln>
            </p:spPr>
            <p:txBody>
              <a:bodyPr rtlCol="0" anchor="ctr"/>
              <a:lstStyle/>
              <a:p>
                <a:endParaRPr lang="en-US" dirty="0">
                  <a:latin typeface="Arial Nova Light" panose="020B0304020202020204" pitchFamily="34" charset="0"/>
                </a:endParaRPr>
              </a:p>
            </p:txBody>
          </p:sp>
        </p:grpSp>
        <p:sp>
          <p:nvSpPr>
            <p:cNvPr id="60" name="TextBox 59">
              <a:extLst>
                <a:ext uri="{FF2B5EF4-FFF2-40B4-BE49-F238E27FC236}">
                  <a16:creationId xmlns:a16="http://schemas.microsoft.com/office/drawing/2014/main" id="{A4D846D8-EA76-DE90-07CE-41B2D54EAE81}"/>
                </a:ext>
              </a:extLst>
            </p:cNvPr>
            <p:cNvSpPr txBox="1"/>
            <p:nvPr/>
          </p:nvSpPr>
          <p:spPr>
            <a:xfrm>
              <a:off x="2364147" y="3000669"/>
              <a:ext cx="1257235" cy="275182"/>
            </a:xfrm>
            <a:prstGeom prst="rect">
              <a:avLst/>
            </a:prstGeom>
            <a:noFill/>
          </p:spPr>
          <p:txBody>
            <a:bodyPr wrap="none" rtlCol="0">
              <a:spAutoFit/>
            </a:bodyPr>
            <a:lstStyle/>
            <a:p>
              <a:pPr algn="ctr"/>
              <a:r>
                <a:rPr lang="en-US" sz="1400" b="1" dirty="0">
                  <a:solidFill>
                    <a:schemeClr val="bg1"/>
                  </a:solidFill>
                  <a:ea typeface="Source Sans Pro" panose="020B0503030403020204" pitchFamily="34" charset="0"/>
                </a:rPr>
                <a:t>Neighborhood</a:t>
              </a:r>
            </a:p>
          </p:txBody>
        </p:sp>
        <p:grpSp>
          <p:nvGrpSpPr>
            <p:cNvPr id="44" name="Group 43">
              <a:extLst>
                <a:ext uri="{FF2B5EF4-FFF2-40B4-BE49-F238E27FC236}">
                  <a16:creationId xmlns:a16="http://schemas.microsoft.com/office/drawing/2014/main" id="{7DEA5E18-DAD6-45DA-3641-88BD0A441AC9}"/>
                </a:ext>
              </a:extLst>
            </p:cNvPr>
            <p:cNvGrpSpPr/>
            <p:nvPr/>
          </p:nvGrpSpPr>
          <p:grpSpPr>
            <a:xfrm>
              <a:off x="2597944" y="3631074"/>
              <a:ext cx="789640" cy="789640"/>
              <a:chOff x="5790547" y="2718497"/>
              <a:chExt cx="914400" cy="914400"/>
            </a:xfrm>
          </p:grpSpPr>
          <p:sp>
            <p:nvSpPr>
              <p:cNvPr id="46" name="Oval 45">
                <a:extLst>
                  <a:ext uri="{FF2B5EF4-FFF2-40B4-BE49-F238E27FC236}">
                    <a16:creationId xmlns:a16="http://schemas.microsoft.com/office/drawing/2014/main" id="{197B97CD-A119-CDD7-144F-697EF965CE3A}"/>
                  </a:ext>
                </a:extLst>
              </p:cNvPr>
              <p:cNvSpPr>
                <a:spLocks noChangeAspect="1"/>
              </p:cNvSpPr>
              <p:nvPr/>
            </p:nvSpPr>
            <p:spPr>
              <a:xfrm>
                <a:off x="5790547" y="2718497"/>
                <a:ext cx="914400" cy="914400"/>
              </a:xfrm>
              <a:prstGeom prst="ellipse">
                <a:avLst/>
              </a:prstGeom>
              <a:solidFill>
                <a:schemeClr val="bg1"/>
              </a:solidFill>
              <a:ln>
                <a:solidFill>
                  <a:srgbClr val="FFC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sp>
            <p:nvSpPr>
              <p:cNvPr id="47" name="Freeform: Shape 46">
                <a:extLst>
                  <a:ext uri="{FF2B5EF4-FFF2-40B4-BE49-F238E27FC236}">
                    <a16:creationId xmlns:a16="http://schemas.microsoft.com/office/drawing/2014/main" id="{8F854489-383F-7C35-5D9C-1A2632D5750F}"/>
                  </a:ext>
                </a:extLst>
              </p:cNvPr>
              <p:cNvSpPr/>
              <p:nvPr/>
            </p:nvSpPr>
            <p:spPr>
              <a:xfrm>
                <a:off x="6030095" y="2972706"/>
                <a:ext cx="435304" cy="405982"/>
              </a:xfrm>
              <a:custGeom>
                <a:avLst/>
                <a:gdLst>
                  <a:gd name="connsiteX0" fmla="*/ 398984 w 435304"/>
                  <a:gd name="connsiteY0" fmla="*/ 108836 h 405982"/>
                  <a:gd name="connsiteX1" fmla="*/ 344587 w 435304"/>
                  <a:gd name="connsiteY1" fmla="*/ 108836 h 405982"/>
                  <a:gd name="connsiteX2" fmla="*/ 217631 w 435304"/>
                  <a:gd name="connsiteY2" fmla="*/ 0 h 405982"/>
                  <a:gd name="connsiteX3" fmla="*/ 90677 w 435304"/>
                  <a:gd name="connsiteY3" fmla="*/ 108836 h 405982"/>
                  <a:gd name="connsiteX4" fmla="*/ 36279 w 435304"/>
                  <a:gd name="connsiteY4" fmla="*/ 108836 h 405982"/>
                  <a:gd name="connsiteX5" fmla="*/ 0 w 435304"/>
                  <a:gd name="connsiteY5" fmla="*/ 145115 h 405982"/>
                  <a:gd name="connsiteX6" fmla="*/ 0 w 435304"/>
                  <a:gd name="connsiteY6" fmla="*/ 342583 h 405982"/>
                  <a:gd name="connsiteX7" fmla="*/ 0 w 435304"/>
                  <a:gd name="connsiteY7" fmla="*/ 367532 h 405982"/>
                  <a:gd name="connsiteX8" fmla="*/ 13210 w 435304"/>
                  <a:gd name="connsiteY8" fmla="*/ 386755 h 405982"/>
                  <a:gd name="connsiteX9" fmla="*/ 135831 w 435304"/>
                  <a:gd name="connsiteY9" fmla="*/ 404875 h 405982"/>
                  <a:gd name="connsiteX10" fmla="*/ 226303 w 435304"/>
                  <a:gd name="connsiteY10" fmla="*/ 388310 h 405982"/>
                  <a:gd name="connsiteX11" fmla="*/ 298083 w 435304"/>
                  <a:gd name="connsiteY11" fmla="*/ 374608 h 405982"/>
                  <a:gd name="connsiteX12" fmla="*/ 416081 w 435304"/>
                  <a:gd name="connsiteY12" fmla="*/ 389823 h 405982"/>
                  <a:gd name="connsiteX13" fmla="*/ 435304 w 435304"/>
                  <a:gd name="connsiteY13" fmla="*/ 375713 h 405982"/>
                  <a:gd name="connsiteX14" fmla="*/ 435304 w 435304"/>
                  <a:gd name="connsiteY14" fmla="*/ 359352 h 405982"/>
                  <a:gd name="connsiteX15" fmla="*/ 435304 w 435304"/>
                  <a:gd name="connsiteY15" fmla="*/ 145115 h 405982"/>
                  <a:gd name="connsiteX16" fmla="*/ 398984 w 435304"/>
                  <a:gd name="connsiteY16" fmla="*/ 108836 h 405982"/>
                  <a:gd name="connsiteX17" fmla="*/ 217631 w 435304"/>
                  <a:gd name="connsiteY17" fmla="*/ 36320 h 405982"/>
                  <a:gd name="connsiteX18" fmla="*/ 308309 w 435304"/>
                  <a:gd name="connsiteY18" fmla="*/ 108878 h 405982"/>
                  <a:gd name="connsiteX19" fmla="*/ 126956 w 435304"/>
                  <a:gd name="connsiteY19" fmla="*/ 108878 h 405982"/>
                  <a:gd name="connsiteX20" fmla="*/ 217631 w 435304"/>
                  <a:gd name="connsiteY20" fmla="*/ 36320 h 405982"/>
                  <a:gd name="connsiteX21" fmla="*/ 126956 w 435304"/>
                  <a:gd name="connsiteY21" fmla="*/ 199554 h 405982"/>
                  <a:gd name="connsiteX22" fmla="*/ 181353 w 435304"/>
                  <a:gd name="connsiteY22" fmla="*/ 199554 h 405982"/>
                  <a:gd name="connsiteX23" fmla="*/ 181353 w 435304"/>
                  <a:gd name="connsiteY23" fmla="*/ 145155 h 405982"/>
                  <a:gd name="connsiteX24" fmla="*/ 253910 w 435304"/>
                  <a:gd name="connsiteY24" fmla="*/ 145155 h 405982"/>
                  <a:gd name="connsiteX25" fmla="*/ 253910 w 435304"/>
                  <a:gd name="connsiteY25" fmla="*/ 199554 h 405982"/>
                  <a:gd name="connsiteX26" fmla="*/ 308309 w 435304"/>
                  <a:gd name="connsiteY26" fmla="*/ 199554 h 405982"/>
                  <a:gd name="connsiteX27" fmla="*/ 308309 w 435304"/>
                  <a:gd name="connsiteY27" fmla="*/ 272111 h 405982"/>
                  <a:gd name="connsiteX28" fmla="*/ 253910 w 435304"/>
                  <a:gd name="connsiteY28" fmla="*/ 272111 h 405982"/>
                  <a:gd name="connsiteX29" fmla="*/ 253910 w 435304"/>
                  <a:gd name="connsiteY29" fmla="*/ 326509 h 405982"/>
                  <a:gd name="connsiteX30" fmla="*/ 181353 w 435304"/>
                  <a:gd name="connsiteY30" fmla="*/ 326509 h 405982"/>
                  <a:gd name="connsiteX31" fmla="*/ 181353 w 435304"/>
                  <a:gd name="connsiteY31" fmla="*/ 272111 h 405982"/>
                  <a:gd name="connsiteX32" fmla="*/ 126956 w 435304"/>
                  <a:gd name="connsiteY32" fmla="*/ 272111 h 405982"/>
                  <a:gd name="connsiteX33" fmla="*/ 126956 w 435304"/>
                  <a:gd name="connsiteY33" fmla="*/ 199554 h 40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5304" h="405982">
                    <a:moveTo>
                      <a:pt x="398984" y="108836"/>
                    </a:moveTo>
                    <a:lnTo>
                      <a:pt x="344587" y="108836"/>
                    </a:lnTo>
                    <a:cubicBezTo>
                      <a:pt x="344587" y="48835"/>
                      <a:pt x="287613" y="0"/>
                      <a:pt x="217631" y="0"/>
                    </a:cubicBezTo>
                    <a:cubicBezTo>
                      <a:pt x="147570" y="0"/>
                      <a:pt x="90677" y="48795"/>
                      <a:pt x="90677" y="108836"/>
                    </a:cubicBezTo>
                    <a:lnTo>
                      <a:pt x="36279" y="108836"/>
                    </a:lnTo>
                    <a:cubicBezTo>
                      <a:pt x="16238" y="108836"/>
                      <a:pt x="0" y="125074"/>
                      <a:pt x="0" y="145115"/>
                    </a:cubicBezTo>
                    <a:lnTo>
                      <a:pt x="0" y="342583"/>
                    </a:lnTo>
                    <a:lnTo>
                      <a:pt x="0" y="367532"/>
                    </a:lnTo>
                    <a:cubicBezTo>
                      <a:pt x="0" y="376040"/>
                      <a:pt x="5235" y="383647"/>
                      <a:pt x="13210" y="386755"/>
                    </a:cubicBezTo>
                    <a:cubicBezTo>
                      <a:pt x="43518" y="398494"/>
                      <a:pt x="86749" y="409578"/>
                      <a:pt x="135831" y="404875"/>
                    </a:cubicBezTo>
                    <a:cubicBezTo>
                      <a:pt x="180453" y="400580"/>
                      <a:pt x="203725" y="394364"/>
                      <a:pt x="226303" y="388310"/>
                    </a:cubicBezTo>
                    <a:cubicBezTo>
                      <a:pt x="246098" y="382992"/>
                      <a:pt x="264790" y="378003"/>
                      <a:pt x="298083" y="374608"/>
                    </a:cubicBezTo>
                    <a:cubicBezTo>
                      <a:pt x="338780" y="370436"/>
                      <a:pt x="380170" y="378330"/>
                      <a:pt x="416081" y="389823"/>
                    </a:cubicBezTo>
                    <a:cubicBezTo>
                      <a:pt x="425610" y="392849"/>
                      <a:pt x="435304" y="385692"/>
                      <a:pt x="435304" y="375713"/>
                    </a:cubicBezTo>
                    <a:lnTo>
                      <a:pt x="435304" y="359352"/>
                    </a:lnTo>
                    <a:lnTo>
                      <a:pt x="435304" y="145115"/>
                    </a:lnTo>
                    <a:cubicBezTo>
                      <a:pt x="435263" y="125074"/>
                      <a:pt x="419027" y="108836"/>
                      <a:pt x="398984" y="108836"/>
                    </a:cubicBezTo>
                    <a:close/>
                    <a:moveTo>
                      <a:pt x="217631" y="36320"/>
                    </a:moveTo>
                    <a:cubicBezTo>
                      <a:pt x="267612" y="36320"/>
                      <a:pt x="308309" y="68877"/>
                      <a:pt x="308309" y="108878"/>
                    </a:cubicBezTo>
                    <a:lnTo>
                      <a:pt x="126956" y="108878"/>
                    </a:lnTo>
                    <a:cubicBezTo>
                      <a:pt x="126956" y="68877"/>
                      <a:pt x="167611" y="36320"/>
                      <a:pt x="217631" y="36320"/>
                    </a:cubicBezTo>
                    <a:close/>
                    <a:moveTo>
                      <a:pt x="126956" y="199554"/>
                    </a:moveTo>
                    <a:lnTo>
                      <a:pt x="181353" y="199554"/>
                    </a:lnTo>
                    <a:lnTo>
                      <a:pt x="181353" y="145155"/>
                    </a:lnTo>
                    <a:lnTo>
                      <a:pt x="253910" y="145155"/>
                    </a:lnTo>
                    <a:lnTo>
                      <a:pt x="253910" y="199554"/>
                    </a:lnTo>
                    <a:lnTo>
                      <a:pt x="308309" y="199554"/>
                    </a:lnTo>
                    <a:lnTo>
                      <a:pt x="308309" y="272111"/>
                    </a:lnTo>
                    <a:lnTo>
                      <a:pt x="253910" y="272111"/>
                    </a:lnTo>
                    <a:lnTo>
                      <a:pt x="253910" y="326509"/>
                    </a:lnTo>
                    <a:lnTo>
                      <a:pt x="181353" y="326509"/>
                    </a:lnTo>
                    <a:lnTo>
                      <a:pt x="181353" y="272111"/>
                    </a:lnTo>
                    <a:lnTo>
                      <a:pt x="126956" y="272111"/>
                    </a:lnTo>
                    <a:lnTo>
                      <a:pt x="126956" y="199554"/>
                    </a:lnTo>
                    <a:close/>
                  </a:path>
                </a:pathLst>
              </a:custGeom>
              <a:solidFill>
                <a:srgbClr val="EC1300"/>
              </a:solidFill>
              <a:ln w="14288" cap="flat">
                <a:noFill/>
                <a:prstDash val="solid"/>
                <a:miter/>
              </a:ln>
            </p:spPr>
            <p:txBody>
              <a:bodyPr rtlCol="0" anchor="ctr"/>
              <a:lstStyle/>
              <a:p>
                <a:endParaRPr lang="en-US" dirty="0">
                  <a:latin typeface="Arial Nova Light" panose="020B0304020202020204" pitchFamily="34" charset="0"/>
                </a:endParaRPr>
              </a:p>
            </p:txBody>
          </p:sp>
        </p:grpSp>
        <p:sp>
          <p:nvSpPr>
            <p:cNvPr id="45" name="TextBox 44">
              <a:extLst>
                <a:ext uri="{FF2B5EF4-FFF2-40B4-BE49-F238E27FC236}">
                  <a16:creationId xmlns:a16="http://schemas.microsoft.com/office/drawing/2014/main" id="{7AF1D0AE-1709-6341-D243-1B97503F3DF0}"/>
                </a:ext>
              </a:extLst>
            </p:cNvPr>
            <p:cNvSpPr txBox="1"/>
            <p:nvPr/>
          </p:nvSpPr>
          <p:spPr>
            <a:xfrm>
              <a:off x="2665843" y="4435670"/>
              <a:ext cx="653842" cy="275182"/>
            </a:xfrm>
            <a:prstGeom prst="rect">
              <a:avLst/>
            </a:prstGeom>
            <a:noFill/>
          </p:spPr>
          <p:txBody>
            <a:bodyPr wrap="none" rtlCol="0">
              <a:spAutoFit/>
            </a:bodyPr>
            <a:lstStyle/>
            <a:p>
              <a:pPr algn="ctr"/>
              <a:r>
                <a:rPr lang="en-US" sz="1400" b="1" dirty="0">
                  <a:solidFill>
                    <a:schemeClr val="bg1"/>
                  </a:solidFill>
                  <a:ea typeface="Source Sans Pro" panose="020B0503030403020204" pitchFamily="34" charset="0"/>
                </a:rPr>
                <a:t>Health</a:t>
              </a:r>
            </a:p>
          </p:txBody>
        </p:sp>
        <p:grpSp>
          <p:nvGrpSpPr>
            <p:cNvPr id="24" name="Group 23">
              <a:extLst>
                <a:ext uri="{FF2B5EF4-FFF2-40B4-BE49-F238E27FC236}">
                  <a16:creationId xmlns:a16="http://schemas.microsoft.com/office/drawing/2014/main" id="{32CD976B-4DFB-F846-DDCD-BDE80CE417D3}"/>
                </a:ext>
              </a:extLst>
            </p:cNvPr>
            <p:cNvGrpSpPr/>
            <p:nvPr/>
          </p:nvGrpSpPr>
          <p:grpSpPr>
            <a:xfrm>
              <a:off x="2597945" y="5048527"/>
              <a:ext cx="789639" cy="789639"/>
              <a:chOff x="6150487" y="5394255"/>
              <a:chExt cx="675373" cy="675373"/>
            </a:xfrm>
          </p:grpSpPr>
          <p:sp>
            <p:nvSpPr>
              <p:cNvPr id="26" name="Oval 25">
                <a:extLst>
                  <a:ext uri="{FF2B5EF4-FFF2-40B4-BE49-F238E27FC236}">
                    <a16:creationId xmlns:a16="http://schemas.microsoft.com/office/drawing/2014/main" id="{C5D5676C-6FB5-3572-0816-6D24CE50F586}"/>
                  </a:ext>
                </a:extLst>
              </p:cNvPr>
              <p:cNvSpPr>
                <a:spLocks noChangeAspect="1"/>
              </p:cNvSpPr>
              <p:nvPr/>
            </p:nvSpPr>
            <p:spPr>
              <a:xfrm>
                <a:off x="6150487" y="5394255"/>
                <a:ext cx="675373" cy="675373"/>
              </a:xfrm>
              <a:prstGeom prst="ellipse">
                <a:avLst/>
              </a:prstGeom>
              <a:solidFill>
                <a:schemeClr val="bg1"/>
              </a:solidFill>
              <a:ln>
                <a:solidFill>
                  <a:srgbClr val="FFC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Light" panose="020B0304020202020204" pitchFamily="34" charset="0"/>
                </a:endParaRPr>
              </a:p>
            </p:txBody>
          </p:sp>
          <p:grpSp>
            <p:nvGrpSpPr>
              <p:cNvPr id="27" name="Group 26">
                <a:extLst>
                  <a:ext uri="{FF2B5EF4-FFF2-40B4-BE49-F238E27FC236}">
                    <a16:creationId xmlns:a16="http://schemas.microsoft.com/office/drawing/2014/main" id="{76DE4F59-A779-89F8-FE6E-052EFDCB15E8}"/>
                  </a:ext>
                </a:extLst>
              </p:cNvPr>
              <p:cNvGrpSpPr/>
              <p:nvPr/>
            </p:nvGrpSpPr>
            <p:grpSpPr>
              <a:xfrm>
                <a:off x="6318821" y="5608908"/>
                <a:ext cx="338728" cy="245964"/>
                <a:chOff x="5698812" y="4598259"/>
                <a:chExt cx="623630" cy="452854"/>
              </a:xfrm>
            </p:grpSpPr>
            <p:sp>
              <p:nvSpPr>
                <p:cNvPr id="28" name="Freeform: Shape 27">
                  <a:extLst>
                    <a:ext uri="{FF2B5EF4-FFF2-40B4-BE49-F238E27FC236}">
                      <a16:creationId xmlns:a16="http://schemas.microsoft.com/office/drawing/2014/main" id="{D5223D38-9051-8A76-510A-654BF7E0B8C2}"/>
                    </a:ext>
                  </a:extLst>
                </p:cNvPr>
                <p:cNvSpPr/>
                <p:nvPr/>
              </p:nvSpPr>
              <p:spPr>
                <a:xfrm>
                  <a:off x="6161834" y="4805628"/>
                  <a:ext cx="41675" cy="28462"/>
                </a:xfrm>
                <a:custGeom>
                  <a:avLst/>
                  <a:gdLst>
                    <a:gd name="connsiteX0" fmla="*/ 0 w 41675"/>
                    <a:gd name="connsiteY0" fmla="*/ 0 h 28462"/>
                    <a:gd name="connsiteX1" fmla="*/ 0 w 41675"/>
                    <a:gd name="connsiteY1" fmla="*/ 28463 h 28462"/>
                    <a:gd name="connsiteX2" fmla="*/ 41675 w 41675"/>
                    <a:gd name="connsiteY2" fmla="*/ 28463 h 28462"/>
                    <a:gd name="connsiteX3" fmla="*/ 41675 w 41675"/>
                    <a:gd name="connsiteY3" fmla="*/ 11181 h 28462"/>
                    <a:gd name="connsiteX4" fmla="*/ 0 w 41675"/>
                    <a:gd name="connsiteY4" fmla="*/ 0 h 2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5" h="28462">
                      <a:moveTo>
                        <a:pt x="0" y="0"/>
                      </a:moveTo>
                      <a:lnTo>
                        <a:pt x="0" y="28463"/>
                      </a:lnTo>
                      <a:lnTo>
                        <a:pt x="41675" y="28463"/>
                      </a:lnTo>
                      <a:lnTo>
                        <a:pt x="41675" y="11181"/>
                      </a:lnTo>
                      <a:cubicBezTo>
                        <a:pt x="28461" y="6607"/>
                        <a:pt x="14230" y="2542"/>
                        <a:pt x="0" y="0"/>
                      </a:cubicBezTo>
                      <a:close/>
                    </a:path>
                  </a:pathLst>
                </a:custGeom>
                <a:solidFill>
                  <a:srgbClr val="EC1300"/>
                </a:solidFill>
                <a:ln w="21431" cap="flat">
                  <a:noFill/>
                  <a:prstDash val="solid"/>
                  <a:miter/>
                </a:ln>
              </p:spPr>
              <p:txBody>
                <a:bodyPr rtlCol="0" anchor="ctr"/>
                <a:lstStyle/>
                <a:p>
                  <a:endParaRPr lang="en-US" dirty="0">
                    <a:latin typeface="Arial Nova Light" panose="020B0304020202020204" pitchFamily="34" charset="0"/>
                  </a:endParaRPr>
                </a:p>
              </p:txBody>
            </p:sp>
            <p:sp>
              <p:nvSpPr>
                <p:cNvPr id="29" name="Freeform: Shape 28">
                  <a:extLst>
                    <a:ext uri="{FF2B5EF4-FFF2-40B4-BE49-F238E27FC236}">
                      <a16:creationId xmlns:a16="http://schemas.microsoft.com/office/drawing/2014/main" id="{7508953A-B284-31CE-9648-143053A95A3B}"/>
                    </a:ext>
                  </a:extLst>
                </p:cNvPr>
                <p:cNvSpPr/>
                <p:nvPr/>
              </p:nvSpPr>
              <p:spPr>
                <a:xfrm>
                  <a:off x="6162342" y="4763950"/>
                  <a:ext cx="41677" cy="27444"/>
                </a:xfrm>
                <a:custGeom>
                  <a:avLst/>
                  <a:gdLst>
                    <a:gd name="connsiteX0" fmla="*/ 41677 w 41677"/>
                    <a:gd name="connsiteY0" fmla="*/ 0 h 27444"/>
                    <a:gd name="connsiteX1" fmla="*/ 0 w 41677"/>
                    <a:gd name="connsiteY1" fmla="*/ 0 h 27444"/>
                    <a:gd name="connsiteX2" fmla="*/ 0 w 41677"/>
                    <a:gd name="connsiteY2" fmla="*/ 17280 h 27444"/>
                    <a:gd name="connsiteX3" fmla="*/ 41677 w 41677"/>
                    <a:gd name="connsiteY3" fmla="*/ 27445 h 27444"/>
                    <a:gd name="connsiteX4" fmla="*/ 41677 w 41677"/>
                    <a:gd name="connsiteY4" fmla="*/ 0 h 2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7" h="27444">
                      <a:moveTo>
                        <a:pt x="41677" y="0"/>
                      </a:moveTo>
                      <a:lnTo>
                        <a:pt x="0" y="0"/>
                      </a:lnTo>
                      <a:lnTo>
                        <a:pt x="0" y="17280"/>
                      </a:lnTo>
                      <a:cubicBezTo>
                        <a:pt x="14230" y="19822"/>
                        <a:pt x="28463" y="23379"/>
                        <a:pt x="41677" y="27445"/>
                      </a:cubicBezTo>
                      <a:lnTo>
                        <a:pt x="41677" y="0"/>
                      </a:lnTo>
                      <a:close/>
                    </a:path>
                  </a:pathLst>
                </a:custGeom>
                <a:solidFill>
                  <a:srgbClr val="EC1300"/>
                </a:solidFill>
                <a:ln w="21431" cap="flat">
                  <a:noFill/>
                  <a:prstDash val="solid"/>
                  <a:miter/>
                </a:ln>
              </p:spPr>
              <p:txBody>
                <a:bodyPr rtlCol="0" anchor="ctr"/>
                <a:lstStyle/>
                <a:p>
                  <a:endParaRPr lang="en-US" dirty="0">
                    <a:latin typeface="Arial Nova Light" panose="020B0304020202020204" pitchFamily="34" charset="0"/>
                  </a:endParaRPr>
                </a:p>
              </p:txBody>
            </p:sp>
            <p:sp>
              <p:nvSpPr>
                <p:cNvPr id="30" name="Freeform: Shape 29">
                  <a:extLst>
                    <a:ext uri="{FF2B5EF4-FFF2-40B4-BE49-F238E27FC236}">
                      <a16:creationId xmlns:a16="http://schemas.microsoft.com/office/drawing/2014/main" id="{92B579F7-6188-75E7-DB10-40B82992B858}"/>
                    </a:ext>
                  </a:extLst>
                </p:cNvPr>
                <p:cNvSpPr/>
                <p:nvPr/>
              </p:nvSpPr>
              <p:spPr>
                <a:xfrm>
                  <a:off x="5698812" y="4799528"/>
                  <a:ext cx="623630" cy="251585"/>
                </a:xfrm>
                <a:custGeom>
                  <a:avLst/>
                  <a:gdLst>
                    <a:gd name="connsiteX0" fmla="*/ 580937 w 623630"/>
                    <a:gd name="connsiteY0" fmla="*/ 22871 h 251585"/>
                    <a:gd name="connsiteX1" fmla="*/ 572296 w 623630"/>
                    <a:gd name="connsiteY1" fmla="*/ 45235 h 251585"/>
                    <a:gd name="connsiteX2" fmla="*/ 528587 w 623630"/>
                    <a:gd name="connsiteY2" fmla="*/ 25921 h 251585"/>
                    <a:gd name="connsiteX3" fmla="*/ 528587 w 623630"/>
                    <a:gd name="connsiteY3" fmla="*/ 57942 h 251585"/>
                    <a:gd name="connsiteX4" fmla="*/ 439641 w 623630"/>
                    <a:gd name="connsiteY4" fmla="*/ 57942 h 251585"/>
                    <a:gd name="connsiteX5" fmla="*/ 439641 w 623630"/>
                    <a:gd name="connsiteY5" fmla="*/ 2034 h 251585"/>
                    <a:gd name="connsiteX6" fmla="*/ 405589 w 623630"/>
                    <a:gd name="connsiteY6" fmla="*/ 0 h 251585"/>
                    <a:gd name="connsiteX7" fmla="*/ 318168 w 623630"/>
                    <a:gd name="connsiteY7" fmla="*/ 7623 h 251585"/>
                    <a:gd name="connsiteX8" fmla="*/ 272933 w 623630"/>
                    <a:gd name="connsiteY8" fmla="*/ 13722 h 251585"/>
                    <a:gd name="connsiteX9" fmla="*/ 211434 w 623630"/>
                    <a:gd name="connsiteY9" fmla="*/ 16264 h 251585"/>
                    <a:gd name="connsiteX10" fmla="*/ 183989 w 623630"/>
                    <a:gd name="connsiteY10" fmla="*/ 14740 h 251585"/>
                    <a:gd name="connsiteX11" fmla="*/ 183989 w 623630"/>
                    <a:gd name="connsiteY11" fmla="*/ 57942 h 251585"/>
                    <a:gd name="connsiteX12" fmla="*/ 95551 w 623630"/>
                    <a:gd name="connsiteY12" fmla="*/ 57942 h 251585"/>
                    <a:gd name="connsiteX13" fmla="*/ 95551 w 623630"/>
                    <a:gd name="connsiteY13" fmla="*/ 14230 h 251585"/>
                    <a:gd name="connsiteX14" fmla="*/ 0 w 623630"/>
                    <a:gd name="connsiteY14" fmla="*/ 14230 h 251585"/>
                    <a:gd name="connsiteX15" fmla="*/ 0 w 623630"/>
                    <a:gd name="connsiteY15" fmla="*/ 223633 h 251585"/>
                    <a:gd name="connsiteX16" fmla="*/ 27955 w 623630"/>
                    <a:gd name="connsiteY16" fmla="*/ 251586 h 251585"/>
                    <a:gd name="connsiteX17" fmla="*/ 595675 w 623630"/>
                    <a:gd name="connsiteY17" fmla="*/ 251586 h 251585"/>
                    <a:gd name="connsiteX18" fmla="*/ 623630 w 623630"/>
                    <a:gd name="connsiteY18" fmla="*/ 223633 h 251585"/>
                    <a:gd name="connsiteX19" fmla="*/ 623630 w 623630"/>
                    <a:gd name="connsiteY19" fmla="*/ 13722 h 251585"/>
                    <a:gd name="connsiteX20" fmla="*/ 561623 w 623630"/>
                    <a:gd name="connsiteY20" fmla="*/ 13722 h 251585"/>
                    <a:gd name="connsiteX21" fmla="*/ 580937 w 623630"/>
                    <a:gd name="connsiteY21" fmla="*/ 22871 h 25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3630" h="251585">
                      <a:moveTo>
                        <a:pt x="580937" y="22871"/>
                      </a:moveTo>
                      <a:lnTo>
                        <a:pt x="572296" y="45235"/>
                      </a:lnTo>
                      <a:cubicBezTo>
                        <a:pt x="558573" y="38628"/>
                        <a:pt x="543833" y="31513"/>
                        <a:pt x="528587" y="25921"/>
                      </a:cubicBezTo>
                      <a:lnTo>
                        <a:pt x="528587" y="57942"/>
                      </a:lnTo>
                      <a:lnTo>
                        <a:pt x="439641" y="57942"/>
                      </a:lnTo>
                      <a:lnTo>
                        <a:pt x="439641" y="2034"/>
                      </a:lnTo>
                      <a:cubicBezTo>
                        <a:pt x="428460" y="508"/>
                        <a:pt x="416769" y="0"/>
                        <a:pt x="405589" y="0"/>
                      </a:cubicBezTo>
                      <a:cubicBezTo>
                        <a:pt x="365437" y="0"/>
                        <a:pt x="342564" y="3558"/>
                        <a:pt x="318168" y="7623"/>
                      </a:cubicBezTo>
                      <a:cubicBezTo>
                        <a:pt x="304446" y="9657"/>
                        <a:pt x="290213" y="12199"/>
                        <a:pt x="272933" y="13722"/>
                      </a:cubicBezTo>
                      <a:cubicBezTo>
                        <a:pt x="256161" y="15248"/>
                        <a:pt x="236847" y="16264"/>
                        <a:pt x="211434" y="16264"/>
                      </a:cubicBezTo>
                      <a:cubicBezTo>
                        <a:pt x="201777" y="16264"/>
                        <a:pt x="192628" y="15756"/>
                        <a:pt x="183989" y="14740"/>
                      </a:cubicBezTo>
                      <a:lnTo>
                        <a:pt x="183989" y="57942"/>
                      </a:lnTo>
                      <a:lnTo>
                        <a:pt x="95551" y="57942"/>
                      </a:lnTo>
                      <a:lnTo>
                        <a:pt x="95551" y="14230"/>
                      </a:lnTo>
                      <a:lnTo>
                        <a:pt x="0" y="14230"/>
                      </a:lnTo>
                      <a:lnTo>
                        <a:pt x="0" y="223633"/>
                      </a:lnTo>
                      <a:cubicBezTo>
                        <a:pt x="0" y="238881"/>
                        <a:pt x="12707" y="251586"/>
                        <a:pt x="27955" y="251586"/>
                      </a:cubicBezTo>
                      <a:lnTo>
                        <a:pt x="595675" y="251586"/>
                      </a:lnTo>
                      <a:cubicBezTo>
                        <a:pt x="610924" y="251586"/>
                        <a:pt x="623630" y="238881"/>
                        <a:pt x="623630" y="223633"/>
                      </a:cubicBezTo>
                      <a:lnTo>
                        <a:pt x="623630" y="13722"/>
                      </a:lnTo>
                      <a:lnTo>
                        <a:pt x="561623" y="13722"/>
                      </a:lnTo>
                      <a:cubicBezTo>
                        <a:pt x="568230" y="16772"/>
                        <a:pt x="574330" y="19822"/>
                        <a:pt x="580937" y="22871"/>
                      </a:cubicBezTo>
                      <a:close/>
                    </a:path>
                  </a:pathLst>
                </a:custGeom>
                <a:solidFill>
                  <a:srgbClr val="EC1300"/>
                </a:solidFill>
                <a:ln w="21431" cap="flat">
                  <a:noFill/>
                  <a:prstDash val="solid"/>
                  <a:miter/>
                </a:ln>
              </p:spPr>
              <p:txBody>
                <a:bodyPr rtlCol="0" anchor="ctr"/>
                <a:lstStyle/>
                <a:p>
                  <a:endParaRPr lang="en-US" dirty="0">
                    <a:latin typeface="Arial Nova Light" panose="020B0304020202020204" pitchFamily="34" charset="0"/>
                  </a:endParaRPr>
                </a:p>
              </p:txBody>
            </p:sp>
            <p:sp>
              <p:nvSpPr>
                <p:cNvPr id="31" name="Freeform: Shape 30">
                  <a:extLst>
                    <a:ext uri="{FF2B5EF4-FFF2-40B4-BE49-F238E27FC236}">
                      <a16:creationId xmlns:a16="http://schemas.microsoft.com/office/drawing/2014/main" id="{026084C1-819B-52B9-EE68-F909E9B3E27D}"/>
                    </a:ext>
                  </a:extLst>
                </p:cNvPr>
                <p:cNvSpPr/>
                <p:nvPr/>
              </p:nvSpPr>
              <p:spPr>
                <a:xfrm>
                  <a:off x="5817744" y="4763950"/>
                  <a:ext cx="41675" cy="69630"/>
                </a:xfrm>
                <a:custGeom>
                  <a:avLst/>
                  <a:gdLst>
                    <a:gd name="connsiteX0" fmla="*/ 41675 w 41675"/>
                    <a:gd name="connsiteY0" fmla="*/ 0 h 69630"/>
                    <a:gd name="connsiteX1" fmla="*/ 0 w 41675"/>
                    <a:gd name="connsiteY1" fmla="*/ 0 h 69630"/>
                    <a:gd name="connsiteX2" fmla="*/ 0 w 41675"/>
                    <a:gd name="connsiteY2" fmla="*/ 69630 h 69630"/>
                    <a:gd name="connsiteX3" fmla="*/ 41675 w 41675"/>
                    <a:gd name="connsiteY3" fmla="*/ 69630 h 69630"/>
                    <a:gd name="connsiteX4" fmla="*/ 41675 w 41675"/>
                    <a:gd name="connsiteY4" fmla="*/ 0 h 69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5" h="69630">
                      <a:moveTo>
                        <a:pt x="41675" y="0"/>
                      </a:moveTo>
                      <a:lnTo>
                        <a:pt x="0" y="0"/>
                      </a:lnTo>
                      <a:lnTo>
                        <a:pt x="0" y="69630"/>
                      </a:lnTo>
                      <a:lnTo>
                        <a:pt x="41675" y="69630"/>
                      </a:lnTo>
                      <a:lnTo>
                        <a:pt x="41675" y="0"/>
                      </a:lnTo>
                      <a:close/>
                    </a:path>
                  </a:pathLst>
                </a:custGeom>
                <a:solidFill>
                  <a:srgbClr val="EC1300"/>
                </a:solidFill>
                <a:ln w="21431" cap="flat">
                  <a:noFill/>
                  <a:prstDash val="solid"/>
                  <a:miter/>
                </a:ln>
              </p:spPr>
              <p:txBody>
                <a:bodyPr rtlCol="0" anchor="ctr"/>
                <a:lstStyle/>
                <a:p>
                  <a:endParaRPr lang="en-US" dirty="0">
                    <a:latin typeface="Arial Nova Light" panose="020B0304020202020204" pitchFamily="34" charset="0"/>
                  </a:endParaRPr>
                </a:p>
              </p:txBody>
            </p:sp>
            <p:sp>
              <p:nvSpPr>
                <p:cNvPr id="32" name="Freeform: Shape 31">
                  <a:extLst>
                    <a:ext uri="{FF2B5EF4-FFF2-40B4-BE49-F238E27FC236}">
                      <a16:creationId xmlns:a16="http://schemas.microsoft.com/office/drawing/2014/main" id="{C5359CED-E0C8-A575-EFD0-D0F5247A8A26}"/>
                    </a:ext>
                  </a:extLst>
                </p:cNvPr>
                <p:cNvSpPr/>
                <p:nvPr/>
              </p:nvSpPr>
              <p:spPr>
                <a:xfrm>
                  <a:off x="5698812" y="4598259"/>
                  <a:ext cx="623630" cy="194154"/>
                </a:xfrm>
                <a:custGeom>
                  <a:avLst/>
                  <a:gdLst>
                    <a:gd name="connsiteX0" fmla="*/ 595675 w 623630"/>
                    <a:gd name="connsiteY0" fmla="*/ 89454 h 194154"/>
                    <a:gd name="connsiteX1" fmla="*/ 479286 w 623630"/>
                    <a:gd name="connsiteY1" fmla="*/ 89454 h 194154"/>
                    <a:gd name="connsiteX2" fmla="*/ 479286 w 623630"/>
                    <a:gd name="connsiteY2" fmla="*/ 66073 h 194154"/>
                    <a:gd name="connsiteX3" fmla="*/ 428460 w 623630"/>
                    <a:gd name="connsiteY3" fmla="*/ 66073 h 194154"/>
                    <a:gd name="connsiteX4" fmla="*/ 428460 w 623630"/>
                    <a:gd name="connsiteY4" fmla="*/ 27955 h 194154"/>
                    <a:gd name="connsiteX5" fmla="*/ 400505 w 623630"/>
                    <a:gd name="connsiteY5" fmla="*/ 0 h 194154"/>
                    <a:gd name="connsiteX6" fmla="*/ 223633 w 623630"/>
                    <a:gd name="connsiteY6" fmla="*/ 0 h 194154"/>
                    <a:gd name="connsiteX7" fmla="*/ 195678 w 623630"/>
                    <a:gd name="connsiteY7" fmla="*/ 27955 h 194154"/>
                    <a:gd name="connsiteX8" fmla="*/ 195678 w 623630"/>
                    <a:gd name="connsiteY8" fmla="*/ 66073 h 194154"/>
                    <a:gd name="connsiteX9" fmla="*/ 144344 w 623630"/>
                    <a:gd name="connsiteY9" fmla="*/ 66073 h 194154"/>
                    <a:gd name="connsiteX10" fmla="*/ 144344 w 623630"/>
                    <a:gd name="connsiteY10" fmla="*/ 89454 h 194154"/>
                    <a:gd name="connsiteX11" fmla="*/ 27955 w 623630"/>
                    <a:gd name="connsiteY11" fmla="*/ 89454 h 194154"/>
                    <a:gd name="connsiteX12" fmla="*/ 0 w 623630"/>
                    <a:gd name="connsiteY12" fmla="*/ 116899 h 194154"/>
                    <a:gd name="connsiteX13" fmla="*/ 0 w 623630"/>
                    <a:gd name="connsiteY13" fmla="*/ 186529 h 194154"/>
                    <a:gd name="connsiteX14" fmla="*/ 83355 w 623630"/>
                    <a:gd name="connsiteY14" fmla="*/ 186529 h 194154"/>
                    <a:gd name="connsiteX15" fmla="*/ 42693 w 623630"/>
                    <a:gd name="connsiteY15" fmla="*/ 164168 h 194154"/>
                    <a:gd name="connsiteX16" fmla="*/ 51334 w 623630"/>
                    <a:gd name="connsiteY16" fmla="*/ 141804 h 194154"/>
                    <a:gd name="connsiteX17" fmla="*/ 95043 w 623630"/>
                    <a:gd name="connsiteY17" fmla="*/ 166199 h 194154"/>
                    <a:gd name="connsiteX18" fmla="*/ 95043 w 623630"/>
                    <a:gd name="connsiteY18" fmla="*/ 142312 h 194154"/>
                    <a:gd name="connsiteX19" fmla="*/ 183479 w 623630"/>
                    <a:gd name="connsiteY19" fmla="*/ 142312 h 194154"/>
                    <a:gd name="connsiteX20" fmla="*/ 183479 w 623630"/>
                    <a:gd name="connsiteY20" fmla="*/ 192120 h 194154"/>
                    <a:gd name="connsiteX21" fmla="*/ 211434 w 623630"/>
                    <a:gd name="connsiteY21" fmla="*/ 194154 h 194154"/>
                    <a:gd name="connsiteX22" fmla="*/ 305970 w 623630"/>
                    <a:gd name="connsiteY22" fmla="*/ 187547 h 194154"/>
                    <a:gd name="connsiteX23" fmla="*/ 314611 w 623630"/>
                    <a:gd name="connsiteY23" fmla="*/ 186021 h 194154"/>
                    <a:gd name="connsiteX24" fmla="*/ 405589 w 623630"/>
                    <a:gd name="connsiteY24" fmla="*/ 177890 h 194154"/>
                    <a:gd name="connsiteX25" fmla="*/ 439641 w 623630"/>
                    <a:gd name="connsiteY25" fmla="*/ 179922 h 194154"/>
                    <a:gd name="connsiteX26" fmla="*/ 439641 w 623630"/>
                    <a:gd name="connsiteY26" fmla="*/ 142312 h 194154"/>
                    <a:gd name="connsiteX27" fmla="*/ 528079 w 623630"/>
                    <a:gd name="connsiteY27" fmla="*/ 142312 h 194154"/>
                    <a:gd name="connsiteX28" fmla="*/ 528079 w 623630"/>
                    <a:gd name="connsiteY28" fmla="*/ 187039 h 194154"/>
                    <a:gd name="connsiteX29" fmla="*/ 623630 w 623630"/>
                    <a:gd name="connsiteY29" fmla="*/ 187039 h 194154"/>
                    <a:gd name="connsiteX30" fmla="*/ 623630 w 623630"/>
                    <a:gd name="connsiteY30" fmla="*/ 116899 h 194154"/>
                    <a:gd name="connsiteX31" fmla="*/ 595675 w 623630"/>
                    <a:gd name="connsiteY31" fmla="*/ 89454 h 194154"/>
                    <a:gd name="connsiteX32" fmla="*/ 390848 w 623630"/>
                    <a:gd name="connsiteY32" fmla="*/ 89454 h 194154"/>
                    <a:gd name="connsiteX33" fmla="*/ 232782 w 623630"/>
                    <a:gd name="connsiteY33" fmla="*/ 89454 h 194154"/>
                    <a:gd name="connsiteX34" fmla="*/ 232782 w 623630"/>
                    <a:gd name="connsiteY34" fmla="*/ 37102 h 194154"/>
                    <a:gd name="connsiteX35" fmla="*/ 390848 w 623630"/>
                    <a:gd name="connsiteY35" fmla="*/ 37102 h 194154"/>
                    <a:gd name="connsiteX36" fmla="*/ 390848 w 623630"/>
                    <a:gd name="connsiteY36" fmla="*/ 89454 h 19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3630" h="194154">
                      <a:moveTo>
                        <a:pt x="595675" y="89454"/>
                      </a:moveTo>
                      <a:lnTo>
                        <a:pt x="479286" y="89454"/>
                      </a:lnTo>
                      <a:lnTo>
                        <a:pt x="479286" y="66073"/>
                      </a:lnTo>
                      <a:lnTo>
                        <a:pt x="428460" y="66073"/>
                      </a:lnTo>
                      <a:lnTo>
                        <a:pt x="428460" y="27955"/>
                      </a:lnTo>
                      <a:cubicBezTo>
                        <a:pt x="428460" y="12707"/>
                        <a:pt x="415753" y="0"/>
                        <a:pt x="400505" y="0"/>
                      </a:cubicBezTo>
                      <a:lnTo>
                        <a:pt x="223633" y="0"/>
                      </a:lnTo>
                      <a:cubicBezTo>
                        <a:pt x="208385" y="0"/>
                        <a:pt x="195678" y="12707"/>
                        <a:pt x="195678" y="27955"/>
                      </a:cubicBezTo>
                      <a:lnTo>
                        <a:pt x="195678" y="66073"/>
                      </a:lnTo>
                      <a:lnTo>
                        <a:pt x="144344" y="66073"/>
                      </a:lnTo>
                      <a:lnTo>
                        <a:pt x="144344" y="89454"/>
                      </a:lnTo>
                      <a:lnTo>
                        <a:pt x="27955" y="89454"/>
                      </a:lnTo>
                      <a:cubicBezTo>
                        <a:pt x="12707" y="89454"/>
                        <a:pt x="0" y="101651"/>
                        <a:pt x="0" y="116899"/>
                      </a:cubicBezTo>
                      <a:lnTo>
                        <a:pt x="0" y="186529"/>
                      </a:lnTo>
                      <a:lnTo>
                        <a:pt x="83355" y="186529"/>
                      </a:lnTo>
                      <a:cubicBezTo>
                        <a:pt x="66583" y="178398"/>
                        <a:pt x="52858" y="170265"/>
                        <a:pt x="42693" y="164168"/>
                      </a:cubicBezTo>
                      <a:lnTo>
                        <a:pt x="51334" y="141804"/>
                      </a:lnTo>
                      <a:cubicBezTo>
                        <a:pt x="60991" y="148411"/>
                        <a:pt x="75729" y="157560"/>
                        <a:pt x="95043" y="166199"/>
                      </a:cubicBezTo>
                      <a:lnTo>
                        <a:pt x="95043" y="142312"/>
                      </a:lnTo>
                      <a:lnTo>
                        <a:pt x="183479" y="142312"/>
                      </a:lnTo>
                      <a:lnTo>
                        <a:pt x="183479" y="192120"/>
                      </a:lnTo>
                      <a:cubicBezTo>
                        <a:pt x="192628" y="193136"/>
                        <a:pt x="201777" y="193646"/>
                        <a:pt x="211434" y="194154"/>
                      </a:cubicBezTo>
                      <a:cubicBezTo>
                        <a:pt x="256161" y="194154"/>
                        <a:pt x="282082" y="191105"/>
                        <a:pt x="305970" y="187547"/>
                      </a:cubicBezTo>
                      <a:cubicBezTo>
                        <a:pt x="309019" y="187039"/>
                        <a:pt x="311561" y="186529"/>
                        <a:pt x="314611" y="186021"/>
                      </a:cubicBezTo>
                      <a:cubicBezTo>
                        <a:pt x="338498" y="181956"/>
                        <a:pt x="363403" y="177890"/>
                        <a:pt x="405589" y="177890"/>
                      </a:cubicBezTo>
                      <a:cubicBezTo>
                        <a:pt x="417279" y="177890"/>
                        <a:pt x="428460" y="178398"/>
                        <a:pt x="439641" y="179922"/>
                      </a:cubicBezTo>
                      <a:lnTo>
                        <a:pt x="439641" y="142312"/>
                      </a:lnTo>
                      <a:lnTo>
                        <a:pt x="528079" y="142312"/>
                      </a:lnTo>
                      <a:lnTo>
                        <a:pt x="528079" y="187039"/>
                      </a:lnTo>
                      <a:lnTo>
                        <a:pt x="623630" y="187039"/>
                      </a:lnTo>
                      <a:lnTo>
                        <a:pt x="623630" y="116899"/>
                      </a:lnTo>
                      <a:cubicBezTo>
                        <a:pt x="623630" y="101651"/>
                        <a:pt x="611431" y="89454"/>
                        <a:pt x="595675" y="89454"/>
                      </a:cubicBezTo>
                      <a:close/>
                      <a:moveTo>
                        <a:pt x="390848" y="89454"/>
                      </a:moveTo>
                      <a:lnTo>
                        <a:pt x="232782" y="89454"/>
                      </a:lnTo>
                      <a:lnTo>
                        <a:pt x="232782" y="37102"/>
                      </a:lnTo>
                      <a:lnTo>
                        <a:pt x="390848" y="37102"/>
                      </a:lnTo>
                      <a:lnTo>
                        <a:pt x="390848" y="89454"/>
                      </a:lnTo>
                      <a:close/>
                    </a:path>
                  </a:pathLst>
                </a:custGeom>
                <a:solidFill>
                  <a:srgbClr val="EC1300"/>
                </a:solidFill>
                <a:ln w="21431" cap="flat">
                  <a:noFill/>
                  <a:prstDash val="solid"/>
                  <a:miter/>
                </a:ln>
              </p:spPr>
              <p:txBody>
                <a:bodyPr rtlCol="0" anchor="ctr"/>
                <a:lstStyle/>
                <a:p>
                  <a:endParaRPr lang="en-US" dirty="0">
                    <a:latin typeface="Arial Nova Light" panose="020B0304020202020204" pitchFamily="34" charset="0"/>
                  </a:endParaRPr>
                </a:p>
              </p:txBody>
            </p:sp>
            <p:sp>
              <p:nvSpPr>
                <p:cNvPr id="33" name="Freeform: Shape 32">
                  <a:extLst>
                    <a:ext uri="{FF2B5EF4-FFF2-40B4-BE49-F238E27FC236}">
                      <a16:creationId xmlns:a16="http://schemas.microsoft.com/office/drawing/2014/main" id="{A3C326EE-736F-52A5-BC47-E530F28214B7}"/>
                    </a:ext>
                  </a:extLst>
                </p:cNvPr>
                <p:cNvSpPr/>
                <p:nvPr/>
              </p:nvSpPr>
              <p:spPr>
                <a:xfrm>
                  <a:off x="6162342" y="4781738"/>
                  <a:ext cx="41677" cy="35070"/>
                </a:xfrm>
                <a:custGeom>
                  <a:avLst/>
                  <a:gdLst>
                    <a:gd name="connsiteX0" fmla="*/ 41677 w 41677"/>
                    <a:gd name="connsiteY0" fmla="*/ 10167 h 35070"/>
                    <a:gd name="connsiteX1" fmla="*/ 0 w 41677"/>
                    <a:gd name="connsiteY1" fmla="*/ 0 h 35070"/>
                    <a:gd name="connsiteX2" fmla="*/ 0 w 41677"/>
                    <a:gd name="connsiteY2" fmla="*/ 23889 h 35070"/>
                    <a:gd name="connsiteX3" fmla="*/ 41677 w 41677"/>
                    <a:gd name="connsiteY3" fmla="*/ 35070 h 35070"/>
                    <a:gd name="connsiteX4" fmla="*/ 41677 w 41677"/>
                    <a:gd name="connsiteY4" fmla="*/ 10167 h 3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7" h="35070">
                      <a:moveTo>
                        <a:pt x="41677" y="10167"/>
                      </a:moveTo>
                      <a:cubicBezTo>
                        <a:pt x="27953" y="6099"/>
                        <a:pt x="14230" y="2542"/>
                        <a:pt x="0" y="0"/>
                      </a:cubicBezTo>
                      <a:lnTo>
                        <a:pt x="0" y="23889"/>
                      </a:lnTo>
                      <a:cubicBezTo>
                        <a:pt x="14230" y="26939"/>
                        <a:pt x="28463" y="30497"/>
                        <a:pt x="41677" y="35070"/>
                      </a:cubicBezTo>
                      <a:lnTo>
                        <a:pt x="41677" y="10167"/>
                      </a:lnTo>
                      <a:close/>
                    </a:path>
                  </a:pathLst>
                </a:custGeom>
                <a:solidFill>
                  <a:srgbClr val="EC1300"/>
                </a:solidFill>
                <a:ln w="21431" cap="flat">
                  <a:noFill/>
                  <a:prstDash val="solid"/>
                  <a:miter/>
                </a:ln>
              </p:spPr>
              <p:txBody>
                <a:bodyPr rtlCol="0" anchor="ctr"/>
                <a:lstStyle/>
                <a:p>
                  <a:endParaRPr lang="en-US" dirty="0">
                    <a:latin typeface="Arial Nova Light" panose="020B0304020202020204" pitchFamily="34" charset="0"/>
                  </a:endParaRPr>
                </a:p>
              </p:txBody>
            </p:sp>
            <p:sp>
              <p:nvSpPr>
                <p:cNvPr id="34" name="Freeform: Shape 33">
                  <a:extLst>
                    <a:ext uri="{FF2B5EF4-FFF2-40B4-BE49-F238E27FC236}">
                      <a16:creationId xmlns:a16="http://schemas.microsoft.com/office/drawing/2014/main" id="{75044F16-A10A-A75E-66AA-0BA442FDE22A}"/>
                    </a:ext>
                  </a:extLst>
                </p:cNvPr>
                <p:cNvSpPr/>
                <p:nvPr/>
              </p:nvSpPr>
              <p:spPr>
                <a:xfrm>
                  <a:off x="6227399" y="4813251"/>
                  <a:ext cx="52350" cy="31004"/>
                </a:xfrm>
                <a:custGeom>
                  <a:avLst/>
                  <a:gdLst>
                    <a:gd name="connsiteX0" fmla="*/ 52350 w 52350"/>
                    <a:gd name="connsiteY0" fmla="*/ 9149 h 31004"/>
                    <a:gd name="connsiteX1" fmla="*/ 33036 w 52350"/>
                    <a:gd name="connsiteY1" fmla="*/ 0 h 31004"/>
                    <a:gd name="connsiteX2" fmla="*/ 0 w 52350"/>
                    <a:gd name="connsiteY2" fmla="*/ 0 h 31004"/>
                    <a:gd name="connsiteX3" fmla="*/ 0 w 52350"/>
                    <a:gd name="connsiteY3" fmla="*/ 11691 h 31004"/>
                    <a:gd name="connsiteX4" fmla="*/ 43709 w 52350"/>
                    <a:gd name="connsiteY4" fmla="*/ 31005 h 31004"/>
                    <a:gd name="connsiteX5" fmla="*/ 52350 w 52350"/>
                    <a:gd name="connsiteY5" fmla="*/ 9149 h 3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50" h="31004">
                      <a:moveTo>
                        <a:pt x="52350" y="9149"/>
                      </a:moveTo>
                      <a:cubicBezTo>
                        <a:pt x="46251" y="6099"/>
                        <a:pt x="39644" y="3050"/>
                        <a:pt x="33036" y="0"/>
                      </a:cubicBezTo>
                      <a:lnTo>
                        <a:pt x="0" y="0"/>
                      </a:lnTo>
                      <a:lnTo>
                        <a:pt x="0" y="11691"/>
                      </a:lnTo>
                      <a:cubicBezTo>
                        <a:pt x="15246" y="17790"/>
                        <a:pt x="29987" y="24397"/>
                        <a:pt x="43709" y="31005"/>
                      </a:cubicBezTo>
                      <a:lnTo>
                        <a:pt x="52350" y="9149"/>
                      </a:lnTo>
                      <a:close/>
                    </a:path>
                  </a:pathLst>
                </a:custGeom>
                <a:solidFill>
                  <a:srgbClr val="EC1300"/>
                </a:solidFill>
                <a:ln w="21431" cap="flat">
                  <a:noFill/>
                  <a:prstDash val="solid"/>
                  <a:miter/>
                </a:ln>
              </p:spPr>
              <p:txBody>
                <a:bodyPr rtlCol="0" anchor="ctr"/>
                <a:lstStyle/>
                <a:p>
                  <a:endParaRPr lang="en-US" dirty="0">
                    <a:latin typeface="Arial Nova Light" panose="020B0304020202020204" pitchFamily="34" charset="0"/>
                  </a:endParaRPr>
                </a:p>
              </p:txBody>
            </p:sp>
            <p:sp>
              <p:nvSpPr>
                <p:cNvPr id="35" name="Freeform: Shape 34">
                  <a:extLst>
                    <a:ext uri="{FF2B5EF4-FFF2-40B4-BE49-F238E27FC236}">
                      <a16:creationId xmlns:a16="http://schemas.microsoft.com/office/drawing/2014/main" id="{E8CCB971-3C7A-A7AA-62BA-DDC9CC33B9F1}"/>
                    </a:ext>
                  </a:extLst>
                </p:cNvPr>
                <p:cNvSpPr/>
                <p:nvPr/>
              </p:nvSpPr>
              <p:spPr>
                <a:xfrm>
                  <a:off x="5741505" y="4740571"/>
                  <a:ext cx="52350" cy="44727"/>
                </a:xfrm>
                <a:custGeom>
                  <a:avLst/>
                  <a:gdLst>
                    <a:gd name="connsiteX0" fmla="*/ 0 w 52350"/>
                    <a:gd name="connsiteY0" fmla="*/ 22364 h 44727"/>
                    <a:gd name="connsiteX1" fmla="*/ 40154 w 52350"/>
                    <a:gd name="connsiteY1" fmla="*/ 44727 h 44727"/>
                    <a:gd name="connsiteX2" fmla="*/ 52350 w 52350"/>
                    <a:gd name="connsiteY2" fmla="*/ 44727 h 44727"/>
                    <a:gd name="connsiteX3" fmla="*/ 52350 w 52350"/>
                    <a:gd name="connsiteY3" fmla="*/ 24395 h 44727"/>
                    <a:gd name="connsiteX4" fmla="*/ 9149 w 52350"/>
                    <a:gd name="connsiteY4" fmla="*/ 0 h 44727"/>
                    <a:gd name="connsiteX5" fmla="*/ 0 w 52350"/>
                    <a:gd name="connsiteY5" fmla="*/ 22364 h 4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50" h="44727">
                      <a:moveTo>
                        <a:pt x="0" y="22364"/>
                      </a:moveTo>
                      <a:cubicBezTo>
                        <a:pt x="9657" y="28971"/>
                        <a:pt x="23379" y="37102"/>
                        <a:pt x="40154" y="44727"/>
                      </a:cubicBezTo>
                      <a:lnTo>
                        <a:pt x="52350" y="44727"/>
                      </a:lnTo>
                      <a:lnTo>
                        <a:pt x="52350" y="24395"/>
                      </a:lnTo>
                      <a:cubicBezTo>
                        <a:pt x="33544" y="15248"/>
                        <a:pt x="18806" y="6099"/>
                        <a:pt x="9149" y="0"/>
                      </a:cubicBezTo>
                      <a:lnTo>
                        <a:pt x="0" y="22364"/>
                      </a:lnTo>
                      <a:close/>
                    </a:path>
                  </a:pathLst>
                </a:custGeom>
                <a:solidFill>
                  <a:srgbClr val="EC1300"/>
                </a:solidFill>
                <a:ln w="21431" cap="flat">
                  <a:noFill/>
                  <a:prstDash val="solid"/>
                  <a:miter/>
                </a:ln>
              </p:spPr>
              <p:txBody>
                <a:bodyPr rtlCol="0" anchor="ctr"/>
                <a:lstStyle/>
                <a:p>
                  <a:endParaRPr lang="en-US" dirty="0">
                    <a:latin typeface="Arial Nova Light" panose="020B0304020202020204" pitchFamily="34" charset="0"/>
                  </a:endParaRPr>
                </a:p>
              </p:txBody>
            </p:sp>
          </p:grpSp>
        </p:grpSp>
        <p:sp>
          <p:nvSpPr>
            <p:cNvPr id="25" name="TextBox 24">
              <a:extLst>
                <a:ext uri="{FF2B5EF4-FFF2-40B4-BE49-F238E27FC236}">
                  <a16:creationId xmlns:a16="http://schemas.microsoft.com/office/drawing/2014/main" id="{B478EA27-B6A6-7CFE-1C54-595BBAA1685D}"/>
                </a:ext>
              </a:extLst>
            </p:cNvPr>
            <p:cNvSpPr txBox="1"/>
            <p:nvPr/>
          </p:nvSpPr>
          <p:spPr>
            <a:xfrm>
              <a:off x="2453007" y="5854586"/>
              <a:ext cx="1079514" cy="275182"/>
            </a:xfrm>
            <a:prstGeom prst="rect">
              <a:avLst/>
            </a:prstGeom>
            <a:noFill/>
          </p:spPr>
          <p:txBody>
            <a:bodyPr wrap="none" rtlCol="0">
              <a:spAutoFit/>
            </a:bodyPr>
            <a:lstStyle/>
            <a:p>
              <a:pPr algn="ctr"/>
              <a:r>
                <a:rPr lang="en-US" sz="1400" b="1" dirty="0">
                  <a:solidFill>
                    <a:schemeClr val="bg1"/>
                  </a:solidFill>
                  <a:ea typeface="Source Sans Pro" panose="020B0503030403020204" pitchFamily="34" charset="0"/>
                </a:rPr>
                <a:t>Opportunity</a:t>
              </a:r>
            </a:p>
          </p:txBody>
        </p:sp>
      </p:grpSp>
      <p:sp>
        <p:nvSpPr>
          <p:cNvPr id="2" name="Slide Number Placeholder 3">
            <a:extLst>
              <a:ext uri="{FF2B5EF4-FFF2-40B4-BE49-F238E27FC236}">
                <a16:creationId xmlns:a16="http://schemas.microsoft.com/office/drawing/2014/main" id="{D5767737-4962-ACC7-662C-D74A02FE6053}"/>
              </a:ext>
            </a:extLst>
          </p:cNvPr>
          <p:cNvSpPr txBox="1">
            <a:spLocks/>
          </p:cNvSpPr>
          <p:nvPr/>
        </p:nvSpPr>
        <p:spPr>
          <a:xfrm>
            <a:off x="10670384" y="6356880"/>
            <a:ext cx="704681" cy="365125"/>
          </a:xfrm>
          <a:prstGeom prst="rect">
            <a:avLst/>
          </a:prstGeom>
        </p:spPr>
        <p:txBody>
          <a:bodyPr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FF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1801CC8-8A38-4040-B366-5E3A33B7E639}" type="slidenum">
              <a:rPr lang="en-US" sz="900">
                <a:latin typeface="Arial Nova Light" panose="020B0304020202020204" pitchFamily="34" charset="0"/>
                <a:ea typeface="Source Sans Pro" panose="020B0503030403020204" pitchFamily="34" charset="0"/>
              </a:rPr>
              <a:pPr/>
              <a:t>23</a:t>
            </a:fld>
            <a:endParaRPr lang="en-US" sz="900" dirty="0">
              <a:latin typeface="Arial Nova Light" panose="020B0304020202020204" pitchFamily="34" charset="0"/>
              <a:ea typeface="Source Sans Pro" panose="020B0503030403020204" pitchFamily="34" charset="0"/>
            </a:endParaRPr>
          </a:p>
        </p:txBody>
      </p:sp>
      <p:sp>
        <p:nvSpPr>
          <p:cNvPr id="5" name="Date Placeholder 4">
            <a:extLst>
              <a:ext uri="{FF2B5EF4-FFF2-40B4-BE49-F238E27FC236}">
                <a16:creationId xmlns:a16="http://schemas.microsoft.com/office/drawing/2014/main" id="{C523A3DD-9D8F-71A6-B890-20097B5BB741}"/>
              </a:ext>
            </a:extLst>
          </p:cNvPr>
          <p:cNvSpPr txBox="1">
            <a:spLocks/>
          </p:cNvSpPr>
          <p:nvPr/>
        </p:nvSpPr>
        <p:spPr>
          <a:xfrm>
            <a:off x="7927181"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August 21, 2024</a:t>
            </a:r>
          </a:p>
        </p:txBody>
      </p:sp>
      <p:sp>
        <p:nvSpPr>
          <p:cNvPr id="3" name="Footer Placeholder 3">
            <a:extLst>
              <a:ext uri="{FF2B5EF4-FFF2-40B4-BE49-F238E27FC236}">
                <a16:creationId xmlns:a16="http://schemas.microsoft.com/office/drawing/2014/main" id="{26DF8AC3-4D4D-CB2A-2261-0BD332321E6C}"/>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pic>
        <p:nvPicPr>
          <p:cNvPr id="6" name="Picture 5">
            <a:extLst>
              <a:ext uri="{FF2B5EF4-FFF2-40B4-BE49-F238E27FC236}">
                <a16:creationId xmlns:a16="http://schemas.microsoft.com/office/drawing/2014/main" id="{E40FCBEE-51CF-584F-D483-5C93219A3048}"/>
              </a:ext>
            </a:extLst>
          </p:cNvPr>
          <p:cNvPicPr>
            <a:picLocks noChangeAspect="1"/>
          </p:cNvPicPr>
          <p:nvPr/>
        </p:nvPicPr>
        <p:blipFill>
          <a:blip r:embed="rId3"/>
          <a:stretch>
            <a:fillRect/>
          </a:stretch>
        </p:blipFill>
        <p:spPr>
          <a:xfrm>
            <a:off x="6416619" y="1635670"/>
            <a:ext cx="5419781" cy="3854503"/>
          </a:xfrm>
          <a:prstGeom prst="rect">
            <a:avLst/>
          </a:prstGeom>
        </p:spPr>
      </p:pic>
      <p:sp>
        <p:nvSpPr>
          <p:cNvPr id="9" name="Title 1">
            <a:extLst>
              <a:ext uri="{FF2B5EF4-FFF2-40B4-BE49-F238E27FC236}">
                <a16:creationId xmlns:a16="http://schemas.microsoft.com/office/drawing/2014/main" id="{DD99D405-86CF-34F9-2E97-C080DE44CE21}"/>
              </a:ext>
            </a:extLst>
          </p:cNvPr>
          <p:cNvSpPr txBox="1">
            <a:spLocks/>
          </p:cNvSpPr>
          <p:nvPr/>
        </p:nvSpPr>
        <p:spPr>
          <a:xfrm>
            <a:off x="841248" y="914400"/>
            <a:ext cx="4185495" cy="10177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i="0" kern="1200" cap="all" baseline="0">
                <a:solidFill>
                  <a:schemeClr val="bg1"/>
                </a:solidFill>
                <a:latin typeface="+mj-lt"/>
                <a:ea typeface="+mj-ea"/>
                <a:cs typeface="+mj-cs"/>
              </a:defRPr>
            </a:lvl1pPr>
          </a:lstStyle>
          <a:p>
            <a:pPr>
              <a:lnSpc>
                <a:spcPct val="100000"/>
              </a:lnSpc>
              <a:spcAft>
                <a:spcPts val="600"/>
              </a:spcAft>
            </a:pPr>
            <a:r>
              <a:rPr lang="en-US" sz="2800" cap="none" dirty="0">
                <a:latin typeface="+mn-lt"/>
                <a:ea typeface="Source Sans Pro SemiBold" panose="020B0603030403020204" pitchFamily="34" charset="0"/>
              </a:rPr>
              <a:t>Livability Categories &amp; Scores</a:t>
            </a:r>
          </a:p>
        </p:txBody>
      </p:sp>
    </p:spTree>
    <p:extLst>
      <p:ext uri="{BB962C8B-B14F-4D97-AF65-F5344CB8AC3E}">
        <p14:creationId xmlns:p14="http://schemas.microsoft.com/office/powerpoint/2010/main" val="81486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3BAFD1-65F7-4D23-8886-4B90C1B04BA3}"/>
              </a:ext>
            </a:extLst>
          </p:cNvPr>
          <p:cNvSpPr/>
          <p:nvPr/>
        </p:nvSpPr>
        <p:spPr>
          <a:xfrm>
            <a:off x="2598821" y="2081462"/>
            <a:ext cx="9593179" cy="47765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1B6D139-2B0D-404A-BC40-A980CDAFEDC5}"/>
              </a:ext>
            </a:extLst>
          </p:cNvPr>
          <p:cNvSpPr txBox="1"/>
          <p:nvPr/>
        </p:nvSpPr>
        <p:spPr>
          <a:xfrm>
            <a:off x="2983834" y="2408182"/>
            <a:ext cx="935549" cy="277433"/>
          </a:xfrm>
          <a:prstGeom prst="rect">
            <a:avLst/>
          </a:prstGeom>
          <a:noFill/>
        </p:spPr>
        <p:txBody>
          <a:bodyPr wrap="none" rtlCol="0">
            <a:spAutoFit/>
          </a:bodyPr>
          <a:lstStyle/>
          <a:p>
            <a:pPr>
              <a:spcAft>
                <a:spcPts val="600"/>
              </a:spcAft>
            </a:pPr>
            <a:r>
              <a:rPr lang="en-US" sz="1600" b="1">
                <a:solidFill>
                  <a:srgbClr val="EC1300"/>
                </a:solidFill>
                <a:ea typeface="Segoe UI Historic" panose="020B0502040204020203" pitchFamily="34" charset="0"/>
                <a:cs typeface="Segoe UI Historic" panose="020B0502040204020203" pitchFamily="34" charset="0"/>
              </a:rPr>
              <a:t>HOUSING</a:t>
            </a:r>
          </a:p>
        </p:txBody>
      </p:sp>
      <p:sp>
        <p:nvSpPr>
          <p:cNvPr id="43" name="TextBox 42">
            <a:extLst>
              <a:ext uri="{FF2B5EF4-FFF2-40B4-BE49-F238E27FC236}">
                <a16:creationId xmlns:a16="http://schemas.microsoft.com/office/drawing/2014/main" id="{08F00CA2-A9E9-4D5B-A470-48FFC7E6DE9D}"/>
              </a:ext>
            </a:extLst>
          </p:cNvPr>
          <p:cNvSpPr txBox="1"/>
          <p:nvPr/>
        </p:nvSpPr>
        <p:spPr>
          <a:xfrm>
            <a:off x="2983833" y="2722967"/>
            <a:ext cx="1764021" cy="1383199"/>
          </a:xfrm>
          <a:prstGeom prst="rect">
            <a:avLst/>
          </a:prstGeom>
          <a:noFill/>
        </p:spPr>
        <p:txBody>
          <a:bodyPr wrap="square" rtlCol="0">
            <a:spAutoFit/>
          </a:bodyPr>
          <a:lstStyle/>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Housing accessibility</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Housing options</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Housing affordability</a:t>
            </a:r>
            <a:endParaRPr lang="en-US" sz="1200">
              <a:latin typeface="Arial Nova Light" panose="020B0304020202020204" pitchFamily="34" charset="0"/>
              <a:ea typeface="Segoe UI Historic" panose="020B0502040204020203" pitchFamily="34" charset="0"/>
              <a:cs typeface="Segoe UI Historic" panose="020B0502040204020203" pitchFamily="34" charset="0"/>
            </a:endParaRPr>
          </a:p>
        </p:txBody>
      </p:sp>
      <p:cxnSp>
        <p:nvCxnSpPr>
          <p:cNvPr id="44" name="Straight Arrow Connector 43">
            <a:extLst>
              <a:ext uri="{FF2B5EF4-FFF2-40B4-BE49-F238E27FC236}">
                <a16:creationId xmlns:a16="http://schemas.microsoft.com/office/drawing/2014/main" id="{2A389F34-3D57-4B8A-96BA-23392932C8DF}"/>
              </a:ext>
            </a:extLst>
          </p:cNvPr>
          <p:cNvCxnSpPr>
            <a:cxnSpLocks/>
          </p:cNvCxnSpPr>
          <p:nvPr/>
        </p:nvCxnSpPr>
        <p:spPr>
          <a:xfrm>
            <a:off x="3046276" y="2695324"/>
            <a:ext cx="1609050" cy="0"/>
          </a:xfrm>
          <a:prstGeom prst="straightConnector1">
            <a:avLst/>
          </a:prstGeom>
          <a:ln>
            <a:solidFill>
              <a:srgbClr val="EC13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B930195-1958-4C48-A388-D29489DD4FC9}"/>
              </a:ext>
            </a:extLst>
          </p:cNvPr>
          <p:cNvSpPr txBox="1"/>
          <p:nvPr/>
        </p:nvSpPr>
        <p:spPr>
          <a:xfrm>
            <a:off x="5302602" y="2408182"/>
            <a:ext cx="1560825" cy="277433"/>
          </a:xfrm>
          <a:prstGeom prst="rect">
            <a:avLst/>
          </a:prstGeom>
          <a:noFill/>
        </p:spPr>
        <p:txBody>
          <a:bodyPr wrap="none" rtlCol="0">
            <a:spAutoFit/>
          </a:bodyPr>
          <a:lstStyle/>
          <a:p>
            <a:pPr>
              <a:spcAft>
                <a:spcPts val="600"/>
              </a:spcAft>
            </a:pPr>
            <a:r>
              <a:rPr lang="en-US" sz="1600" b="1">
                <a:solidFill>
                  <a:srgbClr val="EC1300"/>
                </a:solidFill>
                <a:ea typeface="Segoe UI Historic" panose="020B0502040204020203" pitchFamily="34" charset="0"/>
                <a:cs typeface="Segoe UI Historic" panose="020B0502040204020203" pitchFamily="34" charset="0"/>
              </a:rPr>
              <a:t>NEIGHBORHOOD</a:t>
            </a:r>
          </a:p>
        </p:txBody>
      </p:sp>
      <p:sp>
        <p:nvSpPr>
          <p:cNvPr id="61" name="TextBox 60">
            <a:extLst>
              <a:ext uri="{FF2B5EF4-FFF2-40B4-BE49-F238E27FC236}">
                <a16:creationId xmlns:a16="http://schemas.microsoft.com/office/drawing/2014/main" id="{EE638C8C-5846-4CBB-9519-FBDB6BE10757}"/>
              </a:ext>
            </a:extLst>
          </p:cNvPr>
          <p:cNvSpPr txBox="1"/>
          <p:nvPr/>
        </p:nvSpPr>
        <p:spPr>
          <a:xfrm>
            <a:off x="5302602" y="2722967"/>
            <a:ext cx="2285930" cy="1767920"/>
          </a:xfrm>
          <a:prstGeom prst="rect">
            <a:avLst/>
          </a:prstGeom>
          <a:noFill/>
        </p:spPr>
        <p:txBody>
          <a:bodyPr wrap="square" rtlCol="0">
            <a:spAutoFit/>
          </a:bodyPr>
          <a:lstStyle/>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Proximity to destinations</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Mixed-use neighborhoods</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Compact neighborhoods</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Personal safety</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Neighborhood quality</a:t>
            </a:r>
          </a:p>
        </p:txBody>
      </p:sp>
      <p:cxnSp>
        <p:nvCxnSpPr>
          <p:cNvPr id="62" name="Straight Arrow Connector 61">
            <a:extLst>
              <a:ext uri="{FF2B5EF4-FFF2-40B4-BE49-F238E27FC236}">
                <a16:creationId xmlns:a16="http://schemas.microsoft.com/office/drawing/2014/main" id="{10291959-E5CD-48D3-93E2-AB1AFF22A9FC}"/>
              </a:ext>
            </a:extLst>
          </p:cNvPr>
          <p:cNvCxnSpPr>
            <a:cxnSpLocks/>
          </p:cNvCxnSpPr>
          <p:nvPr/>
        </p:nvCxnSpPr>
        <p:spPr>
          <a:xfrm>
            <a:off x="5365045" y="2695324"/>
            <a:ext cx="1924871" cy="0"/>
          </a:xfrm>
          <a:prstGeom prst="straightConnector1">
            <a:avLst/>
          </a:prstGeom>
          <a:ln>
            <a:solidFill>
              <a:srgbClr val="EC13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8F5210A-F7B3-4059-981C-F5939A337C48}"/>
              </a:ext>
            </a:extLst>
          </p:cNvPr>
          <p:cNvSpPr txBox="1"/>
          <p:nvPr/>
        </p:nvSpPr>
        <p:spPr>
          <a:xfrm>
            <a:off x="7774037" y="2408182"/>
            <a:ext cx="1692132" cy="277433"/>
          </a:xfrm>
          <a:prstGeom prst="rect">
            <a:avLst/>
          </a:prstGeom>
          <a:noFill/>
        </p:spPr>
        <p:txBody>
          <a:bodyPr wrap="none" rtlCol="0">
            <a:spAutoFit/>
          </a:bodyPr>
          <a:lstStyle/>
          <a:p>
            <a:pPr>
              <a:spcAft>
                <a:spcPts val="600"/>
              </a:spcAft>
            </a:pPr>
            <a:r>
              <a:rPr lang="en-US" sz="1600" b="1">
                <a:solidFill>
                  <a:srgbClr val="EC1300"/>
                </a:solidFill>
                <a:ea typeface="Segoe UI Historic" panose="020B0502040204020203" pitchFamily="34" charset="0"/>
                <a:cs typeface="Segoe UI Historic" panose="020B0502040204020203" pitchFamily="34" charset="0"/>
              </a:rPr>
              <a:t>TRANSPORTATION</a:t>
            </a:r>
          </a:p>
        </p:txBody>
      </p:sp>
      <p:sp>
        <p:nvSpPr>
          <p:cNvPr id="65" name="TextBox 64">
            <a:extLst>
              <a:ext uri="{FF2B5EF4-FFF2-40B4-BE49-F238E27FC236}">
                <a16:creationId xmlns:a16="http://schemas.microsoft.com/office/drawing/2014/main" id="{CB4C91E5-4E61-4C2A-A29A-779DC7DA3F95}"/>
              </a:ext>
            </a:extLst>
          </p:cNvPr>
          <p:cNvSpPr txBox="1"/>
          <p:nvPr/>
        </p:nvSpPr>
        <p:spPr>
          <a:xfrm>
            <a:off x="7774036" y="2722968"/>
            <a:ext cx="2142508" cy="1690976"/>
          </a:xfrm>
          <a:prstGeom prst="rect">
            <a:avLst/>
          </a:prstGeom>
          <a:noFill/>
        </p:spPr>
        <p:txBody>
          <a:bodyPr wrap="square" rtlCol="0">
            <a:spAutoFit/>
          </a:bodyPr>
          <a:lstStyle/>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Convenient transportation options</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Transportation costs</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Safe streets</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Accessible system design</a:t>
            </a:r>
          </a:p>
        </p:txBody>
      </p:sp>
      <p:cxnSp>
        <p:nvCxnSpPr>
          <p:cNvPr id="66" name="Straight Arrow Connector 65">
            <a:extLst>
              <a:ext uri="{FF2B5EF4-FFF2-40B4-BE49-F238E27FC236}">
                <a16:creationId xmlns:a16="http://schemas.microsoft.com/office/drawing/2014/main" id="{41879D24-65E9-4F1D-9ACC-7FECD1F07B10}"/>
              </a:ext>
            </a:extLst>
          </p:cNvPr>
          <p:cNvCxnSpPr>
            <a:cxnSpLocks/>
          </p:cNvCxnSpPr>
          <p:nvPr/>
        </p:nvCxnSpPr>
        <p:spPr>
          <a:xfrm>
            <a:off x="7836479" y="2695324"/>
            <a:ext cx="1930635" cy="0"/>
          </a:xfrm>
          <a:prstGeom prst="straightConnector1">
            <a:avLst/>
          </a:prstGeom>
          <a:ln>
            <a:solidFill>
              <a:srgbClr val="EC13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53ECB73A-F1C4-4C8F-ADEB-04E3EDE00067}"/>
              </a:ext>
            </a:extLst>
          </p:cNvPr>
          <p:cNvSpPr txBox="1"/>
          <p:nvPr/>
        </p:nvSpPr>
        <p:spPr>
          <a:xfrm>
            <a:off x="10235206" y="2417665"/>
            <a:ext cx="1391370" cy="277433"/>
          </a:xfrm>
          <a:prstGeom prst="rect">
            <a:avLst/>
          </a:prstGeom>
          <a:noFill/>
        </p:spPr>
        <p:txBody>
          <a:bodyPr wrap="none" rtlCol="0">
            <a:spAutoFit/>
          </a:bodyPr>
          <a:lstStyle/>
          <a:p>
            <a:pPr>
              <a:spcAft>
                <a:spcPts val="600"/>
              </a:spcAft>
            </a:pPr>
            <a:r>
              <a:rPr lang="en-US" sz="1600" b="1">
                <a:solidFill>
                  <a:srgbClr val="EC1300"/>
                </a:solidFill>
                <a:ea typeface="Segoe UI Historic" panose="020B0502040204020203" pitchFamily="34" charset="0"/>
                <a:cs typeface="Segoe UI Historic" panose="020B0502040204020203" pitchFamily="34" charset="0"/>
              </a:rPr>
              <a:t>ENVIRONMENT</a:t>
            </a:r>
          </a:p>
        </p:txBody>
      </p:sp>
      <p:sp>
        <p:nvSpPr>
          <p:cNvPr id="69" name="TextBox 68">
            <a:extLst>
              <a:ext uri="{FF2B5EF4-FFF2-40B4-BE49-F238E27FC236}">
                <a16:creationId xmlns:a16="http://schemas.microsoft.com/office/drawing/2014/main" id="{07330522-02D3-473D-8D6E-38215DDD0918}"/>
              </a:ext>
            </a:extLst>
          </p:cNvPr>
          <p:cNvSpPr txBox="1"/>
          <p:nvPr/>
        </p:nvSpPr>
        <p:spPr>
          <a:xfrm>
            <a:off x="10235206" y="2732450"/>
            <a:ext cx="1764021" cy="1229311"/>
          </a:xfrm>
          <a:prstGeom prst="rect">
            <a:avLst/>
          </a:prstGeom>
          <a:noFill/>
        </p:spPr>
        <p:txBody>
          <a:bodyPr wrap="square" rtlCol="0">
            <a:spAutoFit/>
          </a:bodyPr>
          <a:lstStyle/>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Water quality</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Air quality</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Resilience</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Energy efficiency</a:t>
            </a:r>
          </a:p>
        </p:txBody>
      </p:sp>
      <p:cxnSp>
        <p:nvCxnSpPr>
          <p:cNvPr id="70" name="Straight Arrow Connector 69">
            <a:extLst>
              <a:ext uri="{FF2B5EF4-FFF2-40B4-BE49-F238E27FC236}">
                <a16:creationId xmlns:a16="http://schemas.microsoft.com/office/drawing/2014/main" id="{0854CDA7-11AB-46DC-9E3F-F8D430F0900B}"/>
              </a:ext>
            </a:extLst>
          </p:cNvPr>
          <p:cNvCxnSpPr>
            <a:cxnSpLocks/>
          </p:cNvCxnSpPr>
          <p:nvPr/>
        </p:nvCxnSpPr>
        <p:spPr>
          <a:xfrm>
            <a:off x="10297649" y="2704807"/>
            <a:ext cx="1378687" cy="0"/>
          </a:xfrm>
          <a:prstGeom prst="straightConnector1">
            <a:avLst/>
          </a:prstGeom>
          <a:ln>
            <a:solidFill>
              <a:srgbClr val="EC13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A2CA16C-C0E8-47EF-9406-C4159AF4B8FB}"/>
              </a:ext>
            </a:extLst>
          </p:cNvPr>
          <p:cNvSpPr txBox="1"/>
          <p:nvPr/>
        </p:nvSpPr>
        <p:spPr>
          <a:xfrm>
            <a:off x="2983834" y="4757972"/>
            <a:ext cx="817955" cy="277433"/>
          </a:xfrm>
          <a:prstGeom prst="rect">
            <a:avLst/>
          </a:prstGeom>
          <a:noFill/>
        </p:spPr>
        <p:txBody>
          <a:bodyPr wrap="none" rtlCol="0">
            <a:spAutoFit/>
          </a:bodyPr>
          <a:lstStyle/>
          <a:p>
            <a:pPr>
              <a:spcAft>
                <a:spcPts val="600"/>
              </a:spcAft>
            </a:pPr>
            <a:r>
              <a:rPr lang="en-US" sz="1600" b="1">
                <a:solidFill>
                  <a:srgbClr val="EC1300"/>
                </a:solidFill>
                <a:ea typeface="Segoe UI Historic" panose="020B0502040204020203" pitchFamily="34" charset="0"/>
                <a:cs typeface="Segoe UI Historic" panose="020B0502040204020203" pitchFamily="34" charset="0"/>
              </a:rPr>
              <a:t>HEALTH</a:t>
            </a:r>
          </a:p>
        </p:txBody>
      </p:sp>
      <p:sp>
        <p:nvSpPr>
          <p:cNvPr id="73" name="TextBox 72">
            <a:extLst>
              <a:ext uri="{FF2B5EF4-FFF2-40B4-BE49-F238E27FC236}">
                <a16:creationId xmlns:a16="http://schemas.microsoft.com/office/drawing/2014/main" id="{C11EACD1-4B84-400B-8914-94FCF18216E5}"/>
              </a:ext>
            </a:extLst>
          </p:cNvPr>
          <p:cNvSpPr txBox="1"/>
          <p:nvPr/>
        </p:nvSpPr>
        <p:spPr>
          <a:xfrm>
            <a:off x="2983833" y="5072757"/>
            <a:ext cx="2030063" cy="921534"/>
          </a:xfrm>
          <a:prstGeom prst="rect">
            <a:avLst/>
          </a:prstGeom>
          <a:noFill/>
        </p:spPr>
        <p:txBody>
          <a:bodyPr wrap="square" rtlCol="0">
            <a:spAutoFit/>
          </a:bodyPr>
          <a:lstStyle/>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Healthy behaviors</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Access to health care</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Quality of health care</a:t>
            </a:r>
            <a:endParaRPr lang="en-US" sz="1200">
              <a:latin typeface="Arial Nova Light" panose="020B0304020202020204" pitchFamily="34" charset="0"/>
              <a:ea typeface="Segoe UI Historic" panose="020B0502040204020203" pitchFamily="34" charset="0"/>
              <a:cs typeface="Segoe UI Historic" panose="020B0502040204020203" pitchFamily="34" charset="0"/>
            </a:endParaRPr>
          </a:p>
        </p:txBody>
      </p:sp>
      <p:cxnSp>
        <p:nvCxnSpPr>
          <p:cNvPr id="74" name="Straight Arrow Connector 73">
            <a:extLst>
              <a:ext uri="{FF2B5EF4-FFF2-40B4-BE49-F238E27FC236}">
                <a16:creationId xmlns:a16="http://schemas.microsoft.com/office/drawing/2014/main" id="{D6313A58-572A-4C0C-A6A2-F7F47C39F191}"/>
              </a:ext>
            </a:extLst>
          </p:cNvPr>
          <p:cNvCxnSpPr>
            <a:cxnSpLocks/>
          </p:cNvCxnSpPr>
          <p:nvPr/>
        </p:nvCxnSpPr>
        <p:spPr>
          <a:xfrm>
            <a:off x="3055694" y="5052919"/>
            <a:ext cx="1724654" cy="0"/>
          </a:xfrm>
          <a:prstGeom prst="straightConnector1">
            <a:avLst/>
          </a:prstGeom>
          <a:ln>
            <a:solidFill>
              <a:srgbClr val="EC13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34DE1C44-FF70-4E2D-962E-FB224D483FEB}"/>
              </a:ext>
            </a:extLst>
          </p:cNvPr>
          <p:cNvSpPr txBox="1"/>
          <p:nvPr/>
        </p:nvSpPr>
        <p:spPr>
          <a:xfrm>
            <a:off x="5302602" y="4757972"/>
            <a:ext cx="1354589" cy="277433"/>
          </a:xfrm>
          <a:prstGeom prst="rect">
            <a:avLst/>
          </a:prstGeom>
          <a:noFill/>
        </p:spPr>
        <p:txBody>
          <a:bodyPr wrap="none" rtlCol="0">
            <a:spAutoFit/>
          </a:bodyPr>
          <a:lstStyle/>
          <a:p>
            <a:pPr>
              <a:spcAft>
                <a:spcPts val="600"/>
              </a:spcAft>
            </a:pPr>
            <a:r>
              <a:rPr lang="en-US" sz="1600" b="1">
                <a:solidFill>
                  <a:srgbClr val="EC1300"/>
                </a:solidFill>
                <a:ea typeface="Segoe UI Historic" panose="020B0502040204020203" pitchFamily="34" charset="0"/>
                <a:cs typeface="Segoe UI Historic" panose="020B0502040204020203" pitchFamily="34" charset="0"/>
              </a:rPr>
              <a:t>ENGAGEMENT</a:t>
            </a:r>
          </a:p>
        </p:txBody>
      </p:sp>
      <p:sp>
        <p:nvSpPr>
          <p:cNvPr id="77" name="TextBox 76">
            <a:extLst>
              <a:ext uri="{FF2B5EF4-FFF2-40B4-BE49-F238E27FC236}">
                <a16:creationId xmlns:a16="http://schemas.microsoft.com/office/drawing/2014/main" id="{25260B8C-D479-4786-8B93-CAEBB2BD4A35}"/>
              </a:ext>
            </a:extLst>
          </p:cNvPr>
          <p:cNvSpPr txBox="1"/>
          <p:nvPr/>
        </p:nvSpPr>
        <p:spPr>
          <a:xfrm>
            <a:off x="5302602" y="5072757"/>
            <a:ext cx="2030063" cy="1229311"/>
          </a:xfrm>
          <a:prstGeom prst="rect">
            <a:avLst/>
          </a:prstGeom>
          <a:noFill/>
        </p:spPr>
        <p:txBody>
          <a:bodyPr wrap="square" rtlCol="0">
            <a:spAutoFit/>
          </a:bodyPr>
          <a:lstStyle/>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Internet access</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Civic engagement</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Social engagement</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Equal rights</a:t>
            </a:r>
          </a:p>
        </p:txBody>
      </p:sp>
      <p:cxnSp>
        <p:nvCxnSpPr>
          <p:cNvPr id="78" name="Straight Arrow Connector 77">
            <a:extLst>
              <a:ext uri="{FF2B5EF4-FFF2-40B4-BE49-F238E27FC236}">
                <a16:creationId xmlns:a16="http://schemas.microsoft.com/office/drawing/2014/main" id="{4AC24E28-2EB0-4115-A5D1-9AC83A253ED7}"/>
              </a:ext>
            </a:extLst>
          </p:cNvPr>
          <p:cNvCxnSpPr>
            <a:cxnSpLocks/>
          </p:cNvCxnSpPr>
          <p:nvPr/>
        </p:nvCxnSpPr>
        <p:spPr>
          <a:xfrm>
            <a:off x="5365045" y="5045114"/>
            <a:ext cx="1498637" cy="0"/>
          </a:xfrm>
          <a:prstGeom prst="straightConnector1">
            <a:avLst/>
          </a:prstGeom>
          <a:ln>
            <a:solidFill>
              <a:srgbClr val="EC13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4F634A92-6364-4DD3-8945-FFF8DE25BAE6}"/>
              </a:ext>
            </a:extLst>
          </p:cNvPr>
          <p:cNvSpPr txBox="1"/>
          <p:nvPr/>
        </p:nvSpPr>
        <p:spPr>
          <a:xfrm>
            <a:off x="7774036" y="4757972"/>
            <a:ext cx="1363784" cy="277433"/>
          </a:xfrm>
          <a:prstGeom prst="rect">
            <a:avLst/>
          </a:prstGeom>
          <a:noFill/>
        </p:spPr>
        <p:txBody>
          <a:bodyPr wrap="none" rtlCol="0">
            <a:spAutoFit/>
          </a:bodyPr>
          <a:lstStyle/>
          <a:p>
            <a:pPr>
              <a:spcAft>
                <a:spcPts val="600"/>
              </a:spcAft>
            </a:pPr>
            <a:r>
              <a:rPr lang="en-US" sz="1600" b="1">
                <a:solidFill>
                  <a:srgbClr val="EC1300"/>
                </a:solidFill>
                <a:ea typeface="Segoe UI Historic" panose="020B0502040204020203" pitchFamily="34" charset="0"/>
                <a:cs typeface="Segoe UI Historic" panose="020B0502040204020203" pitchFamily="34" charset="0"/>
              </a:rPr>
              <a:t>OPPORTUNITY</a:t>
            </a:r>
          </a:p>
        </p:txBody>
      </p:sp>
      <p:sp>
        <p:nvSpPr>
          <p:cNvPr id="81" name="TextBox 80">
            <a:extLst>
              <a:ext uri="{FF2B5EF4-FFF2-40B4-BE49-F238E27FC236}">
                <a16:creationId xmlns:a16="http://schemas.microsoft.com/office/drawing/2014/main" id="{A9774F61-E83A-48C5-80BD-6BF32383F74E}"/>
              </a:ext>
            </a:extLst>
          </p:cNvPr>
          <p:cNvSpPr txBox="1"/>
          <p:nvPr/>
        </p:nvSpPr>
        <p:spPr>
          <a:xfrm>
            <a:off x="7774035" y="5072757"/>
            <a:ext cx="2752660" cy="1537087"/>
          </a:xfrm>
          <a:prstGeom prst="rect">
            <a:avLst/>
          </a:prstGeom>
          <a:noFill/>
        </p:spPr>
        <p:txBody>
          <a:bodyPr wrap="square" lIns="91440" tIns="45720" rIns="91440" bIns="45720" rtlCol="0" anchor="t">
            <a:spAutoFit/>
          </a:bodyPr>
          <a:lstStyle/>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Equal opportunity</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Economic opportunity</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Education</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Multi-generational communities</a:t>
            </a:r>
          </a:p>
          <a:p>
            <a:pPr marL="171450" indent="-171450">
              <a:lnSpc>
                <a:spcPts val="1800"/>
              </a:lnSpc>
              <a:spcAft>
                <a:spcPts val="600"/>
              </a:spcAft>
              <a:buFont typeface="Arial" panose="020B0604020202020204" pitchFamily="34" charset="0"/>
              <a:buChar char="•"/>
            </a:pPr>
            <a:r>
              <a:rPr lang="en-US" sz="1400">
                <a:latin typeface="Arial Nova Light" panose="020B0304020202020204" pitchFamily="34" charset="0"/>
                <a:ea typeface="Segoe UI Historic" panose="020B0502040204020203" pitchFamily="34" charset="0"/>
                <a:cs typeface="Segoe UI Historic" panose="020B0502040204020203" pitchFamily="34" charset="0"/>
              </a:rPr>
              <a:t>Local fiscal health</a:t>
            </a:r>
          </a:p>
        </p:txBody>
      </p:sp>
      <p:cxnSp>
        <p:nvCxnSpPr>
          <p:cNvPr id="82" name="Straight Arrow Connector 81">
            <a:extLst>
              <a:ext uri="{FF2B5EF4-FFF2-40B4-BE49-F238E27FC236}">
                <a16:creationId xmlns:a16="http://schemas.microsoft.com/office/drawing/2014/main" id="{26D8398C-69DE-416E-8894-2500546124AE}"/>
              </a:ext>
            </a:extLst>
          </p:cNvPr>
          <p:cNvCxnSpPr>
            <a:cxnSpLocks/>
          </p:cNvCxnSpPr>
          <p:nvPr/>
        </p:nvCxnSpPr>
        <p:spPr>
          <a:xfrm>
            <a:off x="7855999" y="5045114"/>
            <a:ext cx="2379207" cy="0"/>
          </a:xfrm>
          <a:prstGeom prst="straightConnector1">
            <a:avLst/>
          </a:prstGeom>
          <a:ln>
            <a:solidFill>
              <a:srgbClr val="EC13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83" name="Title 1">
            <a:extLst>
              <a:ext uri="{FF2B5EF4-FFF2-40B4-BE49-F238E27FC236}">
                <a16:creationId xmlns:a16="http://schemas.microsoft.com/office/drawing/2014/main" id="{D7083FBE-462C-439B-8B78-80B9609F4CF5}"/>
              </a:ext>
            </a:extLst>
          </p:cNvPr>
          <p:cNvSpPr txBox="1">
            <a:spLocks/>
          </p:cNvSpPr>
          <p:nvPr/>
        </p:nvSpPr>
        <p:spPr>
          <a:xfrm>
            <a:off x="831755" y="932688"/>
            <a:ext cx="8179552" cy="91394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i="0" kern="1200" cap="all" baseline="0">
                <a:solidFill>
                  <a:schemeClr val="bg1"/>
                </a:solidFill>
                <a:latin typeface="+mj-lt"/>
                <a:ea typeface="+mj-ea"/>
                <a:cs typeface="+mj-cs"/>
              </a:defRPr>
            </a:lvl1pPr>
          </a:lstStyle>
          <a:p>
            <a:pPr>
              <a:lnSpc>
                <a:spcPct val="100000"/>
              </a:lnSpc>
              <a:spcAft>
                <a:spcPts val="400"/>
              </a:spcAft>
            </a:pPr>
            <a:r>
              <a:rPr lang="en-US" sz="2800" cap="none" dirty="0">
                <a:solidFill>
                  <a:schemeClr val="tx1"/>
                </a:solidFill>
                <a:latin typeface="+mn-lt"/>
                <a:ea typeface="Source Sans Pro" panose="020B0503030403020204" pitchFamily="34" charset="0"/>
              </a:rPr>
              <a:t>Components of Livability</a:t>
            </a:r>
          </a:p>
          <a:p>
            <a:pPr>
              <a:lnSpc>
                <a:spcPct val="100000"/>
              </a:lnSpc>
              <a:spcAft>
                <a:spcPts val="400"/>
              </a:spcAft>
            </a:pPr>
            <a:r>
              <a:rPr lang="en-US" sz="2000" b="0" cap="none" dirty="0">
                <a:solidFill>
                  <a:schemeClr val="tx1"/>
                </a:solidFill>
                <a:latin typeface="Arial Nova Light" panose="020B0304020202020204" pitchFamily="34" charset="0"/>
              </a:rPr>
              <a:t>Categories and Attributes</a:t>
            </a:r>
            <a:endParaRPr lang="en-US" sz="2000" cap="none" dirty="0">
              <a:solidFill>
                <a:schemeClr val="tx1"/>
              </a:solidFill>
              <a:latin typeface="+mn-lt"/>
              <a:ea typeface="Source Sans Pro" panose="020B0503030403020204" pitchFamily="34" charset="0"/>
            </a:endParaRPr>
          </a:p>
        </p:txBody>
      </p:sp>
      <p:sp>
        <p:nvSpPr>
          <p:cNvPr id="35" name="TextBox 34">
            <a:extLst>
              <a:ext uri="{FF2B5EF4-FFF2-40B4-BE49-F238E27FC236}">
                <a16:creationId xmlns:a16="http://schemas.microsoft.com/office/drawing/2014/main" id="{5D7261B4-D42A-466E-B3B7-037679FEBAE4}"/>
              </a:ext>
            </a:extLst>
          </p:cNvPr>
          <p:cNvSpPr txBox="1"/>
          <p:nvPr/>
        </p:nvSpPr>
        <p:spPr>
          <a:xfrm>
            <a:off x="492067" y="4635603"/>
            <a:ext cx="1748752" cy="1559401"/>
          </a:xfrm>
          <a:prstGeom prst="rect">
            <a:avLst/>
          </a:prstGeom>
          <a:noFill/>
        </p:spPr>
        <p:txBody>
          <a:bodyPr wrap="square" rtlCol="0">
            <a:spAutoFit/>
          </a:bodyPr>
          <a:lstStyle/>
          <a:p>
            <a:pPr>
              <a:spcAft>
                <a:spcPts val="1000"/>
              </a:spcAft>
            </a:pPr>
            <a:r>
              <a:rPr lang="en-US" sz="1700" b="1">
                <a:ea typeface="Source Sans Pro SemiBold" panose="020B0603030403020204" pitchFamily="34" charset="0"/>
              </a:rPr>
              <a:t>Attribute</a:t>
            </a:r>
          </a:p>
          <a:p>
            <a:pPr>
              <a:spcAft>
                <a:spcPts val="600"/>
              </a:spcAft>
            </a:pPr>
            <a:r>
              <a:rPr lang="en-US" sz="1400">
                <a:ea typeface="Source Sans Pro" panose="020B0503030403020204" pitchFamily="34" charset="0"/>
              </a:rPr>
              <a:t>Qualities or features regarded as a characteristic of a livable community</a:t>
            </a:r>
          </a:p>
        </p:txBody>
      </p:sp>
      <p:cxnSp>
        <p:nvCxnSpPr>
          <p:cNvPr id="37" name="Connector: Elbow 36">
            <a:extLst>
              <a:ext uri="{FF2B5EF4-FFF2-40B4-BE49-F238E27FC236}">
                <a16:creationId xmlns:a16="http://schemas.microsoft.com/office/drawing/2014/main" id="{F3262D01-8FAF-40CC-992B-87C19171D4DA}"/>
              </a:ext>
            </a:extLst>
          </p:cNvPr>
          <p:cNvCxnSpPr>
            <a:cxnSpLocks/>
          </p:cNvCxnSpPr>
          <p:nvPr/>
        </p:nvCxnSpPr>
        <p:spPr>
          <a:xfrm>
            <a:off x="492067" y="4995409"/>
            <a:ext cx="2491766" cy="533888"/>
          </a:xfrm>
          <a:prstGeom prst="bentConnector3">
            <a:avLst>
              <a:gd name="adj1" fmla="val 79454"/>
            </a:avLst>
          </a:prstGeom>
          <a:ln>
            <a:solidFill>
              <a:schemeClr val="tx2"/>
            </a:solidFill>
            <a:prstDash val="dash"/>
            <a:headEnd type="none"/>
            <a:tailEnd type="ova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8FAAAAC-5F31-446B-8BCD-479F37631F8D}"/>
              </a:ext>
            </a:extLst>
          </p:cNvPr>
          <p:cNvSpPr txBox="1"/>
          <p:nvPr/>
        </p:nvSpPr>
        <p:spPr>
          <a:xfrm>
            <a:off x="492067" y="2509982"/>
            <a:ext cx="1748752" cy="1559401"/>
          </a:xfrm>
          <a:prstGeom prst="rect">
            <a:avLst/>
          </a:prstGeom>
          <a:noFill/>
        </p:spPr>
        <p:txBody>
          <a:bodyPr wrap="square" rtlCol="0">
            <a:spAutoFit/>
          </a:bodyPr>
          <a:lstStyle/>
          <a:p>
            <a:pPr>
              <a:spcAft>
                <a:spcPts val="1000"/>
              </a:spcAft>
            </a:pPr>
            <a:r>
              <a:rPr lang="en-US" sz="1700" b="1">
                <a:ea typeface="Source Sans Pro SemiBold" panose="020B0603030403020204" pitchFamily="34" charset="0"/>
              </a:rPr>
              <a:t>Category</a:t>
            </a:r>
          </a:p>
          <a:p>
            <a:pPr>
              <a:spcAft>
                <a:spcPts val="600"/>
              </a:spcAft>
            </a:pPr>
            <a:r>
              <a:rPr lang="en-US" sz="1400">
                <a:ea typeface="Source Sans Pro" panose="020B0503030403020204" pitchFamily="34" charset="0"/>
              </a:rPr>
              <a:t>General topic areas that define the type of characteristics found within a community</a:t>
            </a:r>
          </a:p>
        </p:txBody>
      </p:sp>
      <p:cxnSp>
        <p:nvCxnSpPr>
          <p:cNvPr id="46" name="Connector: Elbow 45">
            <a:extLst>
              <a:ext uri="{FF2B5EF4-FFF2-40B4-BE49-F238E27FC236}">
                <a16:creationId xmlns:a16="http://schemas.microsoft.com/office/drawing/2014/main" id="{7ECBC2A3-B819-4EE5-A96C-B157FDDE3964}"/>
              </a:ext>
            </a:extLst>
          </p:cNvPr>
          <p:cNvCxnSpPr>
            <a:cxnSpLocks/>
          </p:cNvCxnSpPr>
          <p:nvPr/>
        </p:nvCxnSpPr>
        <p:spPr>
          <a:xfrm flipV="1">
            <a:off x="492067" y="2572465"/>
            <a:ext cx="2491766" cy="297323"/>
          </a:xfrm>
          <a:prstGeom prst="bentConnector3">
            <a:avLst>
              <a:gd name="adj1" fmla="val 78971"/>
            </a:avLst>
          </a:prstGeom>
          <a:ln>
            <a:solidFill>
              <a:schemeClr val="tx2"/>
            </a:solidFill>
            <a:prstDash val="dash"/>
            <a:headEnd type="none"/>
            <a:tailEnd type="oval"/>
          </a:ln>
        </p:spPr>
        <p:style>
          <a:lnRef idx="1">
            <a:schemeClr val="accent1"/>
          </a:lnRef>
          <a:fillRef idx="0">
            <a:schemeClr val="accent1"/>
          </a:fillRef>
          <a:effectRef idx="0">
            <a:schemeClr val="accent1"/>
          </a:effectRef>
          <a:fontRef idx="minor">
            <a:schemeClr val="tx1"/>
          </a:fontRef>
        </p:style>
      </p:cxnSp>
      <p:sp>
        <p:nvSpPr>
          <p:cNvPr id="2" name="Footer Placeholder 2">
            <a:extLst>
              <a:ext uri="{FF2B5EF4-FFF2-40B4-BE49-F238E27FC236}">
                <a16:creationId xmlns:a16="http://schemas.microsoft.com/office/drawing/2014/main" id="{CF225314-44F9-9F3D-DC03-7FF66027EC4A}"/>
              </a:ext>
            </a:extLst>
          </p:cNvPr>
          <p:cNvSpPr txBox="1">
            <a:spLocks/>
          </p:cNvSpPr>
          <p:nvPr/>
        </p:nvSpPr>
        <p:spPr>
          <a:xfrm>
            <a:off x="838200" y="6356351"/>
            <a:ext cx="7067717" cy="36618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Arial Nova Light" panose="020B0304020202020204" pitchFamily="34" charset="0"/>
              </a:rPr>
              <a:t>AARP | AARP.ORG © 2024 AARP ALL RIGHTS RESERVED</a:t>
            </a:r>
          </a:p>
        </p:txBody>
      </p:sp>
    </p:spTree>
    <p:extLst>
      <p:ext uri="{BB962C8B-B14F-4D97-AF65-F5344CB8AC3E}">
        <p14:creationId xmlns:p14="http://schemas.microsoft.com/office/powerpoint/2010/main" val="275587501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55004-38A8-6F32-C1DA-D1FD284653A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0CB5FC-9603-320F-0D9B-38D26E885F17}"/>
              </a:ext>
            </a:extLst>
          </p:cNvPr>
          <p:cNvSpPr/>
          <p:nvPr/>
        </p:nvSpPr>
        <p:spPr>
          <a:xfrm>
            <a:off x="-1" y="945616"/>
            <a:ext cx="7315201" cy="5143685"/>
          </a:xfrm>
          <a:prstGeom prst="rect">
            <a:avLst/>
          </a:prstGeom>
          <a:solidFill>
            <a:srgbClr val="EC1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81DBC066-3582-EBB8-E282-3745107FDF1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7760" y="1319496"/>
            <a:ext cx="1745349" cy="417690"/>
          </a:xfrm>
          <a:prstGeom prst="rect">
            <a:avLst/>
          </a:prstGeom>
        </p:spPr>
      </p:pic>
      <p:sp>
        <p:nvSpPr>
          <p:cNvPr id="8" name="Google Shape;386;p43">
            <a:extLst>
              <a:ext uri="{FF2B5EF4-FFF2-40B4-BE49-F238E27FC236}">
                <a16:creationId xmlns:a16="http://schemas.microsoft.com/office/drawing/2014/main" id="{1BC64D53-B524-EDDB-0693-5F7544CD8A03}"/>
              </a:ext>
            </a:extLst>
          </p:cNvPr>
          <p:cNvSpPr txBox="1"/>
          <p:nvPr/>
        </p:nvSpPr>
        <p:spPr>
          <a:xfrm>
            <a:off x="860536" y="2298580"/>
            <a:ext cx="5474468" cy="1130420"/>
          </a:xfrm>
          <a:prstGeom prst="rect">
            <a:avLst/>
          </a:prstGeom>
          <a:noFill/>
          <a:ln>
            <a:noFill/>
          </a:ln>
        </p:spPr>
        <p:txBody>
          <a:bodyPr spcFirstLastPara="1" wrap="square" lIns="91425" tIns="91425" rIns="91425" bIns="91425" anchor="t" anchorCtr="0">
            <a:noAutofit/>
          </a:bodyPr>
          <a:lstStyle/>
          <a:p>
            <a:r>
              <a:rPr lang="en-US" sz="2200" b="1" dirty="0">
                <a:solidFill>
                  <a:srgbClr val="FFCDC8"/>
                </a:solidFill>
                <a:ea typeface="Source Sans Pro SemiBold"/>
                <a:cs typeface="DM Sans Medium"/>
              </a:rPr>
              <a:t>AARP and NAR: </a:t>
            </a:r>
            <a:br>
              <a:rPr lang="en-US" sz="2200" b="1" dirty="0">
                <a:solidFill>
                  <a:srgbClr val="FFCDC8"/>
                </a:solidFill>
                <a:ea typeface="Source Sans Pro SemiBold"/>
                <a:cs typeface="DM Sans Medium"/>
              </a:rPr>
            </a:br>
            <a:r>
              <a:rPr lang="en-US" sz="2200" b="1" dirty="0">
                <a:solidFill>
                  <a:srgbClr val="FFCDC8"/>
                </a:solidFill>
                <a:ea typeface="Source Sans Pro SemiBold"/>
                <a:cs typeface="DM Sans Medium"/>
              </a:rPr>
              <a:t>Educating Homebuyers on </a:t>
            </a:r>
            <a:br>
              <a:rPr lang="en-US" sz="2200" b="1" dirty="0">
                <a:solidFill>
                  <a:srgbClr val="FFCDC8"/>
                </a:solidFill>
                <a:ea typeface="Source Sans Pro SemiBold"/>
                <a:cs typeface="DM Sans Medium"/>
              </a:rPr>
            </a:br>
            <a:r>
              <a:rPr lang="en-US" sz="2200" b="1" dirty="0">
                <a:solidFill>
                  <a:srgbClr val="FFCDC8"/>
                </a:solidFill>
                <a:ea typeface="Source Sans Pro SemiBold"/>
                <a:cs typeface="DM Sans Medium"/>
              </a:rPr>
              <a:t>Livable Communities since 2021</a:t>
            </a:r>
            <a:endParaRPr lang="en-US" sz="2200" b="1" dirty="0">
              <a:solidFill>
                <a:srgbClr val="FFCDC8"/>
              </a:solidFill>
              <a:ea typeface="Source Sans Pro SemiBold" panose="020B0603030403020204" pitchFamily="34" charset="0"/>
              <a:cs typeface="DM Sans Medium"/>
            </a:endParaRPr>
          </a:p>
        </p:txBody>
      </p:sp>
      <p:sp>
        <p:nvSpPr>
          <p:cNvPr id="9" name="Google Shape;387;p43">
            <a:extLst>
              <a:ext uri="{FF2B5EF4-FFF2-40B4-BE49-F238E27FC236}">
                <a16:creationId xmlns:a16="http://schemas.microsoft.com/office/drawing/2014/main" id="{4D2A055F-93F6-47FF-B9DD-F8AA57CE4A30}"/>
              </a:ext>
            </a:extLst>
          </p:cNvPr>
          <p:cNvSpPr txBox="1"/>
          <p:nvPr/>
        </p:nvSpPr>
        <p:spPr>
          <a:xfrm>
            <a:off x="860536" y="3638455"/>
            <a:ext cx="5137704" cy="2187433"/>
          </a:xfrm>
          <a:prstGeom prst="rect">
            <a:avLst/>
          </a:prstGeom>
          <a:noFill/>
          <a:ln>
            <a:noFill/>
          </a:ln>
        </p:spPr>
        <p:txBody>
          <a:bodyPr spcFirstLastPara="1" wrap="square" lIns="91425" tIns="91425" rIns="91425" bIns="91425" anchor="t" anchorCtr="0">
            <a:noAutofit/>
          </a:bodyPr>
          <a:lstStyle/>
          <a:p>
            <a:pPr marR="450850">
              <a:spcAft>
                <a:spcPts val="800"/>
              </a:spcAft>
            </a:pPr>
            <a:r>
              <a:rPr lang="en-US" sz="2000">
                <a:solidFill>
                  <a:schemeClr val="bg1"/>
                </a:solidFill>
                <a:ea typeface="+mn-lt"/>
                <a:cs typeface="+mn-lt"/>
                <a:sym typeface="DM Sans"/>
              </a:rPr>
              <a:t>We’ve </a:t>
            </a:r>
            <a:r>
              <a:rPr lang="en-US" sz="2000" dirty="0">
                <a:solidFill>
                  <a:schemeClr val="bg1"/>
                </a:solidFill>
                <a:ea typeface="+mn-lt"/>
                <a:cs typeface="+mn-lt"/>
                <a:sym typeface="DM Sans"/>
              </a:rPr>
              <a:t>joined forces to increase consumer confidence and ability to make age-friendly decisions in home-related purchases and actions through a marquee relationship that enhances the REALTORS® toolbox</a:t>
            </a:r>
            <a:endParaRPr lang="en" sz="1200" dirty="0">
              <a:solidFill>
                <a:srgbClr val="262626"/>
              </a:solidFill>
              <a:cs typeface="Arial" panose="020B0604020202020204"/>
            </a:endParaRPr>
          </a:p>
          <a:p>
            <a:pPr marL="169545" marR="450850" indent="-169545">
              <a:spcAft>
                <a:spcPts val="800"/>
              </a:spcAft>
              <a:buClr>
                <a:srgbClr val="FFCDC8"/>
              </a:buClr>
              <a:buSzPct val="100000"/>
              <a:buFont typeface="Calibri" panose="020B0604020202020204" pitchFamily="34" charset="0"/>
              <a:buChar char="-"/>
            </a:pPr>
            <a:endParaRPr lang="en" sz="1400" dirty="0">
              <a:solidFill>
                <a:schemeClr val="bg1"/>
              </a:solidFill>
              <a:latin typeface="Arial" panose="020B0604020202020204" pitchFamily="34" charset="0"/>
              <a:ea typeface="Source Sans Pro Light" panose="020B0403030403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EB5BF198-1A2E-FE1B-9F29-5ECF9EE07336}"/>
              </a:ext>
            </a:extLst>
          </p:cNvPr>
          <p:cNvGrpSpPr/>
          <p:nvPr/>
        </p:nvGrpSpPr>
        <p:grpSpPr>
          <a:xfrm>
            <a:off x="6492986" y="1962936"/>
            <a:ext cx="5512513" cy="2769236"/>
            <a:chOff x="816935" y="1344307"/>
            <a:chExt cx="5512513" cy="2769236"/>
          </a:xfrm>
        </p:grpSpPr>
        <p:sp>
          <p:nvSpPr>
            <p:cNvPr id="10" name="TextBox 9">
              <a:extLst>
                <a:ext uri="{FF2B5EF4-FFF2-40B4-BE49-F238E27FC236}">
                  <a16:creationId xmlns:a16="http://schemas.microsoft.com/office/drawing/2014/main" id="{17577334-F274-9449-44A8-509EEF09DA60}"/>
                </a:ext>
              </a:extLst>
            </p:cNvPr>
            <p:cNvSpPr txBox="1"/>
            <p:nvPr/>
          </p:nvSpPr>
          <p:spPr>
            <a:xfrm>
              <a:off x="1728219" y="3882711"/>
              <a:ext cx="4601229" cy="230832"/>
            </a:xfrm>
            <a:prstGeom prst="rect">
              <a:avLst/>
            </a:prstGeom>
            <a:noFill/>
          </p:spPr>
          <p:txBody>
            <a:bodyPr wrap="square" lIns="91440" tIns="45720" rIns="91440" bIns="45720" rtlCol="0" anchor="t">
              <a:spAutoFit/>
            </a:bodyPr>
            <a:lstStyle/>
            <a:p>
              <a:endParaRPr lang="en-US" sz="900" dirty="0">
                <a:latin typeface="Arial Nova Light" panose="020B0304020202020204" pitchFamily="34" charset="0"/>
                <a:ea typeface="Source Sans Pro Light" panose="020B0403030403020204" pitchFamily="34" charset="0"/>
              </a:endParaRPr>
            </a:p>
          </p:txBody>
        </p:sp>
        <p:grpSp>
          <p:nvGrpSpPr>
            <p:cNvPr id="12" name="Group 11">
              <a:extLst>
                <a:ext uri="{FF2B5EF4-FFF2-40B4-BE49-F238E27FC236}">
                  <a16:creationId xmlns:a16="http://schemas.microsoft.com/office/drawing/2014/main" id="{D0C6D5E2-9FDA-6B07-B72B-6207E4EC98AB}"/>
                </a:ext>
              </a:extLst>
            </p:cNvPr>
            <p:cNvGrpSpPr/>
            <p:nvPr/>
          </p:nvGrpSpPr>
          <p:grpSpPr>
            <a:xfrm>
              <a:off x="816935" y="1344307"/>
              <a:ext cx="5279065" cy="2485186"/>
              <a:chOff x="6096000" y="2183893"/>
              <a:chExt cx="5913581" cy="2783892"/>
            </a:xfrm>
          </p:grpSpPr>
          <p:sp>
            <p:nvSpPr>
              <p:cNvPr id="29" name="Rectangle 28">
                <a:extLst>
                  <a:ext uri="{FF2B5EF4-FFF2-40B4-BE49-F238E27FC236}">
                    <a16:creationId xmlns:a16="http://schemas.microsoft.com/office/drawing/2014/main" id="{871AE448-FAC3-5CA4-8804-5AB77C287329}"/>
                  </a:ext>
                </a:extLst>
              </p:cNvPr>
              <p:cNvSpPr/>
              <p:nvPr/>
            </p:nvSpPr>
            <p:spPr>
              <a:xfrm>
                <a:off x="6096000" y="2183893"/>
                <a:ext cx="5913581" cy="2783892"/>
              </a:xfrm>
              <a:prstGeom prst="rect">
                <a:avLst/>
              </a:prstGeom>
              <a:solidFill>
                <a:schemeClr val="bg1"/>
              </a:solidFill>
              <a:ln w="9525">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screenshot of a computer&#10;&#10;Description automatically generated">
                <a:extLst>
                  <a:ext uri="{FF2B5EF4-FFF2-40B4-BE49-F238E27FC236}">
                    <a16:creationId xmlns:a16="http://schemas.microsoft.com/office/drawing/2014/main" id="{BBDFA63C-4683-3DBE-4784-3AF72F1B140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288084" y="2470245"/>
                <a:ext cx="5544526" cy="2274080"/>
              </a:xfrm>
              <a:prstGeom prst="rect">
                <a:avLst/>
              </a:prstGeom>
            </p:spPr>
          </p:pic>
        </p:grpSp>
      </p:grpSp>
      <p:sp>
        <p:nvSpPr>
          <p:cNvPr id="2" name="Footer Placeholder 3">
            <a:extLst>
              <a:ext uri="{FF2B5EF4-FFF2-40B4-BE49-F238E27FC236}">
                <a16:creationId xmlns:a16="http://schemas.microsoft.com/office/drawing/2014/main" id="{61E070CC-0F02-7775-8C4B-E7DB6D434888}"/>
              </a:ext>
            </a:extLst>
          </p:cNvPr>
          <p:cNvSpPr txBox="1">
            <a:spLocks/>
          </p:cNvSpPr>
          <p:nvPr/>
        </p:nvSpPr>
        <p:spPr>
          <a:xfrm>
            <a:off x="758901"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AARP | AARP.ORG © 2024 AARP ALL RIGHTS RESERVED</a:t>
            </a:r>
          </a:p>
        </p:txBody>
      </p:sp>
      <p:sp>
        <p:nvSpPr>
          <p:cNvPr id="5" name="Slide Number Placeholder 3">
            <a:extLst>
              <a:ext uri="{FF2B5EF4-FFF2-40B4-BE49-F238E27FC236}">
                <a16:creationId xmlns:a16="http://schemas.microsoft.com/office/drawing/2014/main" id="{BF72E2F4-9C4C-FC56-7C47-BFB71928A504}"/>
              </a:ext>
            </a:extLst>
          </p:cNvPr>
          <p:cNvSpPr txBox="1">
            <a:spLocks/>
          </p:cNvSpPr>
          <p:nvPr/>
        </p:nvSpPr>
        <p:spPr>
          <a:xfrm>
            <a:off x="10670384" y="6356880"/>
            <a:ext cx="704681" cy="365125"/>
          </a:xfrm>
          <a:prstGeom prst="rect">
            <a:avLst/>
          </a:prstGeom>
        </p:spPr>
        <p:txBody>
          <a:bodyPr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FF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1801CC8-8A38-4040-B366-5E3A33B7E639}" type="slidenum">
              <a:rPr lang="en-US" sz="900">
                <a:latin typeface="Arial Nova Light" panose="020B0304020202020204" pitchFamily="34" charset="0"/>
                <a:ea typeface="Source Sans Pro" panose="020B0503030403020204" pitchFamily="34" charset="0"/>
              </a:rPr>
              <a:pPr/>
              <a:t>25</a:t>
            </a:fld>
            <a:endParaRPr lang="en-US" sz="900" dirty="0">
              <a:latin typeface="Arial Nova Light" panose="020B0304020202020204" pitchFamily="34" charset="0"/>
              <a:ea typeface="Source Sans Pro" panose="020B0503030403020204" pitchFamily="34" charset="0"/>
            </a:endParaRPr>
          </a:p>
        </p:txBody>
      </p:sp>
      <p:sp>
        <p:nvSpPr>
          <p:cNvPr id="6" name="Date Placeholder 4">
            <a:extLst>
              <a:ext uri="{FF2B5EF4-FFF2-40B4-BE49-F238E27FC236}">
                <a16:creationId xmlns:a16="http://schemas.microsoft.com/office/drawing/2014/main" id="{5BEB5D86-6502-6076-B0A3-133DDCFB08E6}"/>
              </a:ext>
            </a:extLst>
          </p:cNvPr>
          <p:cNvSpPr txBox="1">
            <a:spLocks/>
          </p:cNvSpPr>
          <p:nvPr/>
        </p:nvSpPr>
        <p:spPr>
          <a:xfrm>
            <a:off x="7927181"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August 21, 2024</a:t>
            </a:r>
          </a:p>
        </p:txBody>
      </p:sp>
    </p:spTree>
    <p:extLst>
      <p:ext uri="{BB962C8B-B14F-4D97-AF65-F5344CB8AC3E}">
        <p14:creationId xmlns:p14="http://schemas.microsoft.com/office/powerpoint/2010/main" val="103908209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E790E7-318F-455F-AE54-153BC7BB868A}"/>
              </a:ext>
            </a:extLst>
          </p:cNvPr>
          <p:cNvSpPr txBox="1">
            <a:spLocks/>
          </p:cNvSpPr>
          <p:nvPr/>
        </p:nvSpPr>
        <p:spPr>
          <a:xfrm>
            <a:off x="932688" y="969264"/>
            <a:ext cx="8776087" cy="95693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i="0" kern="1200" cap="all" baseline="0">
                <a:solidFill>
                  <a:schemeClr val="bg1"/>
                </a:solidFill>
                <a:latin typeface="+mj-lt"/>
                <a:ea typeface="+mj-ea"/>
                <a:cs typeface="+mj-cs"/>
              </a:defRPr>
            </a:lvl1pPr>
          </a:lstStyle>
          <a:p>
            <a:pPr>
              <a:lnSpc>
                <a:spcPct val="100000"/>
              </a:lnSpc>
              <a:spcAft>
                <a:spcPts val="400"/>
              </a:spcAft>
            </a:pPr>
            <a:r>
              <a:rPr lang="en-US" sz="2800" cap="none">
                <a:solidFill>
                  <a:schemeClr val="tx1"/>
                </a:solidFill>
                <a:latin typeface="+mn-lt"/>
                <a:ea typeface="Source Sans Pro" panose="020B0503030403020204" pitchFamily="34" charset="0"/>
              </a:rPr>
              <a:t>AARP Livable Communities Resources</a:t>
            </a:r>
          </a:p>
          <a:p>
            <a:pPr>
              <a:lnSpc>
                <a:spcPct val="100000"/>
              </a:lnSpc>
              <a:spcAft>
                <a:spcPts val="400"/>
              </a:spcAft>
            </a:pPr>
            <a:r>
              <a:rPr lang="en-US" b="0" cap="none">
                <a:solidFill>
                  <a:schemeClr val="tx1"/>
                </a:solidFill>
                <a:latin typeface="Arial Nova Light" panose="020B0304020202020204" pitchFamily="34" charset="0"/>
                <a:ea typeface="Source Sans Pro" panose="020B0503030403020204" pitchFamily="34" charset="0"/>
              </a:rPr>
              <a:t>aarp.org/livable</a:t>
            </a:r>
          </a:p>
        </p:txBody>
      </p:sp>
      <p:sp>
        <p:nvSpPr>
          <p:cNvPr id="16" name="Footer Placeholder 2">
            <a:extLst>
              <a:ext uri="{FF2B5EF4-FFF2-40B4-BE49-F238E27FC236}">
                <a16:creationId xmlns:a16="http://schemas.microsoft.com/office/drawing/2014/main" id="{219C6D7C-C143-5939-4547-108AF529F705}"/>
              </a:ext>
            </a:extLst>
          </p:cNvPr>
          <p:cNvSpPr txBox="1">
            <a:spLocks/>
          </p:cNvSpPr>
          <p:nvPr/>
        </p:nvSpPr>
        <p:spPr>
          <a:xfrm>
            <a:off x="838200" y="6356351"/>
            <a:ext cx="7067717" cy="36618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Arial Nova Light" panose="020B0304020202020204" pitchFamily="34" charset="0"/>
              </a:rPr>
              <a:t>AARP | AARP.ORG © 2024 AARP ALL RIGHTS RESERVED</a:t>
            </a:r>
          </a:p>
        </p:txBody>
      </p:sp>
      <p:grpSp>
        <p:nvGrpSpPr>
          <p:cNvPr id="8" name="Group 7">
            <a:extLst>
              <a:ext uri="{FF2B5EF4-FFF2-40B4-BE49-F238E27FC236}">
                <a16:creationId xmlns:a16="http://schemas.microsoft.com/office/drawing/2014/main" id="{662D9F94-30FB-161F-2E67-F6D37B7F55BD}"/>
              </a:ext>
            </a:extLst>
          </p:cNvPr>
          <p:cNvGrpSpPr/>
          <p:nvPr/>
        </p:nvGrpSpPr>
        <p:grpSpPr>
          <a:xfrm>
            <a:off x="932688" y="2125837"/>
            <a:ext cx="10572129" cy="4030873"/>
            <a:chOff x="932688" y="2125837"/>
            <a:chExt cx="10572129" cy="4030873"/>
          </a:xfrm>
        </p:grpSpPr>
        <p:pic>
          <p:nvPicPr>
            <p:cNvPr id="23" name="Picture 22" descr="A picture containing application&#10;&#10;Description automatically generated">
              <a:extLst>
                <a:ext uri="{FF2B5EF4-FFF2-40B4-BE49-F238E27FC236}">
                  <a16:creationId xmlns:a16="http://schemas.microsoft.com/office/drawing/2014/main" id="{11CDF0E0-F17E-4D7C-B2F8-77D9487B93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9427" y="2127952"/>
              <a:ext cx="1470395" cy="1902864"/>
            </a:xfrm>
            <a:prstGeom prst="rect">
              <a:avLst/>
            </a:prstGeom>
            <a:ln w="9525">
              <a:solidFill>
                <a:schemeClr val="bg2">
                  <a:lumMod val="75000"/>
                </a:schemeClr>
              </a:solidFill>
            </a:ln>
            <a:effectLst>
              <a:outerShdw blurRad="50800" dist="38100" dir="2700000" algn="tl" rotWithShape="0">
                <a:prstClr val="black">
                  <a:alpha val="40000"/>
                </a:prstClr>
              </a:outerShdw>
            </a:effectLst>
          </p:spPr>
        </p:pic>
        <p:pic>
          <p:nvPicPr>
            <p:cNvPr id="25" name="Picture 24" descr="Graphical user interface, application&#10;&#10;Description automatically generated">
              <a:extLst>
                <a:ext uri="{FF2B5EF4-FFF2-40B4-BE49-F238E27FC236}">
                  <a16:creationId xmlns:a16="http://schemas.microsoft.com/office/drawing/2014/main" id="{D7FA2E57-EBCD-4434-AF2F-7D351A30C7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13949" y="4155766"/>
              <a:ext cx="1470395" cy="1902864"/>
            </a:xfrm>
            <a:prstGeom prst="rect">
              <a:avLst/>
            </a:prstGeom>
            <a:ln w="9525">
              <a:solidFill>
                <a:schemeClr val="bg2">
                  <a:lumMod val="75000"/>
                </a:schemeClr>
              </a:solidFill>
            </a:ln>
            <a:effectLst>
              <a:outerShdw blurRad="50800" dist="38100" dir="2700000" algn="tl" rotWithShape="0">
                <a:prstClr val="black">
                  <a:alpha val="40000"/>
                </a:prstClr>
              </a:outerShdw>
            </a:effectLst>
          </p:spPr>
        </p:pic>
        <p:pic>
          <p:nvPicPr>
            <p:cNvPr id="27" name="Picture 26" descr="A picture containing text, newspaper, screenshot&#10;&#10;Description automatically generated">
              <a:extLst>
                <a:ext uri="{FF2B5EF4-FFF2-40B4-BE49-F238E27FC236}">
                  <a16:creationId xmlns:a16="http://schemas.microsoft.com/office/drawing/2014/main" id="{F16D6B29-25EC-4303-BC89-252B38226A0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08427" y="4155766"/>
              <a:ext cx="1470397" cy="1902866"/>
            </a:xfrm>
            <a:prstGeom prst="rect">
              <a:avLst/>
            </a:prstGeom>
            <a:ln w="9525">
              <a:solidFill>
                <a:schemeClr val="bg2">
                  <a:lumMod val="75000"/>
                </a:schemeClr>
              </a:solidFill>
            </a:ln>
            <a:effectLst>
              <a:outerShdw blurRad="50800" dist="38100" dir="2700000" algn="tl" rotWithShape="0">
                <a:prstClr val="black">
                  <a:alpha val="40000"/>
                </a:prstClr>
              </a:outerShdw>
            </a:effectLst>
          </p:spPr>
        </p:pic>
        <p:pic>
          <p:nvPicPr>
            <p:cNvPr id="29" name="Picture 28" descr="Graphical user interface, website&#10;&#10;Description automatically generated">
              <a:extLst>
                <a:ext uri="{FF2B5EF4-FFF2-40B4-BE49-F238E27FC236}">
                  <a16:creationId xmlns:a16="http://schemas.microsoft.com/office/drawing/2014/main" id="{835CCB8C-CEC6-40CE-9A62-8F02057D85D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24947" y="2125839"/>
              <a:ext cx="1470396" cy="1902865"/>
            </a:xfrm>
            <a:prstGeom prst="rect">
              <a:avLst/>
            </a:prstGeom>
            <a:ln w="9525">
              <a:solidFill>
                <a:schemeClr val="bg2">
                  <a:lumMod val="75000"/>
                </a:schemeClr>
              </a:solidFill>
            </a:ln>
            <a:effectLst>
              <a:outerShdw blurRad="50800" dist="38100" dir="2700000" algn="tl" rotWithShape="0">
                <a:prstClr val="black">
                  <a:alpha val="40000"/>
                </a:prstClr>
              </a:outerShdw>
            </a:effectLst>
          </p:spPr>
        </p:pic>
        <p:pic>
          <p:nvPicPr>
            <p:cNvPr id="31" name="Picture 30" descr="A picture containing text, outdoor, sign&#10;&#10;Description automatically generated">
              <a:extLst>
                <a:ext uri="{FF2B5EF4-FFF2-40B4-BE49-F238E27FC236}">
                  <a16:creationId xmlns:a16="http://schemas.microsoft.com/office/drawing/2014/main" id="{76CBD00C-16ED-460A-A0C0-9463A07B35F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19469" y="4155766"/>
              <a:ext cx="1472184" cy="2000944"/>
            </a:xfrm>
            <a:prstGeom prst="rect">
              <a:avLst/>
            </a:prstGeom>
            <a:ln w="6350">
              <a:solidFill>
                <a:schemeClr val="bg2">
                  <a:lumMod val="75000"/>
                </a:schemeClr>
              </a:solidFill>
            </a:ln>
            <a:effectLst>
              <a:outerShdw blurRad="50800" dist="38100" dir="2700000" algn="tl" rotWithShape="0">
                <a:prstClr val="black">
                  <a:alpha val="40000"/>
                </a:prstClr>
              </a:outerShdw>
            </a:effectLst>
          </p:spPr>
        </p:pic>
        <p:pic>
          <p:nvPicPr>
            <p:cNvPr id="4" name="Content Placeholder 10" descr="A picture containing text&#10;&#10;Description automatically generated">
              <a:extLst>
                <a:ext uri="{FF2B5EF4-FFF2-40B4-BE49-F238E27FC236}">
                  <a16:creationId xmlns:a16="http://schemas.microsoft.com/office/drawing/2014/main" id="{C2B33520-4234-2BD3-9E64-A4F5A9814DE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53959" y="2125838"/>
              <a:ext cx="1467680" cy="1902864"/>
            </a:xfrm>
            <a:prstGeom prst="rect">
              <a:avLst/>
            </a:prstGeom>
            <a:ln w="6350">
              <a:solidFill>
                <a:schemeClr val="tx1"/>
              </a:solidFill>
            </a:ln>
            <a:effectLst>
              <a:outerShdw blurRad="50800" dist="50800" dir="5400000" algn="ctr" rotWithShape="0">
                <a:schemeClr val="bg1">
                  <a:lumMod val="65000"/>
                </a:schemeClr>
              </a:outerShdw>
            </a:effectLst>
          </p:spPr>
        </p:pic>
        <p:pic>
          <p:nvPicPr>
            <p:cNvPr id="6" name="Picture 2" descr="Cover of Re-Legalizing Middle Housing">
              <a:extLst>
                <a:ext uri="{FF2B5EF4-FFF2-40B4-BE49-F238E27FC236}">
                  <a16:creationId xmlns:a16="http://schemas.microsoft.com/office/drawing/2014/main" id="{5CC5E425-393D-747E-04D8-97E1FEFB0F3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32688" y="4155766"/>
              <a:ext cx="1469963" cy="1902864"/>
            </a:xfrm>
            <a:prstGeom prst="rect">
              <a:avLst/>
            </a:prstGeom>
            <a:noFill/>
            <a:ln w="6350">
              <a:solidFill>
                <a:schemeClr val="bg2">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E0B1143-4C4E-654B-1079-3ADCF7AEEA7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713034" y="2125837"/>
              <a:ext cx="2529802" cy="1902865"/>
            </a:xfrm>
            <a:prstGeom prst="rect">
              <a:avLst/>
            </a:prstGeom>
            <a:ln w="3175">
              <a:solidFill>
                <a:schemeClr val="bg2">
                  <a:lumMod val="50000"/>
                </a:schemeClr>
              </a:solidFill>
            </a:ln>
            <a:effectLst>
              <a:outerShdw blurRad="50800" dist="38100" dir="2700000" algn="tl" rotWithShape="0">
                <a:prstClr val="black">
                  <a:alpha val="40000"/>
                </a:prstClr>
              </a:outerShdw>
            </a:effectLst>
          </p:spPr>
        </p:pic>
        <p:pic>
          <p:nvPicPr>
            <p:cNvPr id="9" name="Picture 8" descr="Diagram&#10;&#10;Description automatically generated">
              <a:extLst>
                <a:ext uri="{FF2B5EF4-FFF2-40B4-BE49-F238E27FC236}">
                  <a16:creationId xmlns:a16="http://schemas.microsoft.com/office/drawing/2014/main" id="{B6C89DCA-8372-BCE7-636C-1D1096BD152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524947" y="4155765"/>
              <a:ext cx="1470395" cy="1902864"/>
            </a:xfrm>
            <a:prstGeom prst="rect">
              <a:avLst/>
            </a:prstGeom>
            <a:ln w="3175">
              <a:solidFill>
                <a:schemeClr val="bg2">
                  <a:lumMod val="50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15EA6BED-F67F-0B07-BC40-EAE8101DA36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930208" y="4057685"/>
              <a:ext cx="2574609" cy="2000944"/>
            </a:xfrm>
            <a:prstGeom prst="rect">
              <a:avLst/>
            </a:prstGeom>
          </p:spPr>
        </p:pic>
        <p:pic>
          <p:nvPicPr>
            <p:cNvPr id="3" name="Picture 2" descr="A book cover of a city street&#10;&#10;Description automatically generated">
              <a:extLst>
                <a:ext uri="{FF2B5EF4-FFF2-40B4-BE49-F238E27FC236}">
                  <a16:creationId xmlns:a16="http://schemas.microsoft.com/office/drawing/2014/main" id="{1E13E0FA-289C-5343-CE7A-2107A6F12F1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32688" y="2125838"/>
              <a:ext cx="1470395" cy="1902864"/>
            </a:xfrm>
            <a:prstGeom prst="rect">
              <a:avLst/>
            </a:prstGeom>
            <a:ln w="6350">
              <a:solidFill>
                <a:schemeClr val="bg2">
                  <a:lumMod val="50000"/>
                </a:schemeClr>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453E6A70-50A4-99B6-7F89-0E8A5BF32699}"/>
              </a:ext>
            </a:extLst>
          </p:cNvPr>
          <p:cNvSpPr txBox="1">
            <a:spLocks/>
          </p:cNvSpPr>
          <p:nvPr/>
        </p:nvSpPr>
        <p:spPr>
          <a:xfrm>
            <a:off x="10649118" y="6356351"/>
            <a:ext cx="7046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1801CC8-8A38-4040-B366-5E3A33B7E639}" type="slidenum">
              <a:rPr lang="en-US" sz="900" smtClean="0">
                <a:solidFill>
                  <a:srgbClr val="DB3526"/>
                </a:solidFill>
              </a:rPr>
              <a:pPr algn="r"/>
              <a:t>26</a:t>
            </a:fld>
            <a:endParaRPr lang="en-US" sz="900">
              <a:solidFill>
                <a:srgbClr val="DB3526"/>
              </a:solidFill>
            </a:endParaRPr>
          </a:p>
        </p:txBody>
      </p:sp>
      <p:sp>
        <p:nvSpPr>
          <p:cNvPr id="10" name="Date Placeholder 4">
            <a:extLst>
              <a:ext uri="{FF2B5EF4-FFF2-40B4-BE49-F238E27FC236}">
                <a16:creationId xmlns:a16="http://schemas.microsoft.com/office/drawing/2014/main" id="{74620715-1255-3E4B-8A9D-AFFF6FB6E492}"/>
              </a:ext>
            </a:extLst>
          </p:cNvPr>
          <p:cNvSpPr txBox="1">
            <a:spLocks/>
          </p:cNvSpPr>
          <p:nvPr/>
        </p:nvSpPr>
        <p:spPr>
          <a:xfrm>
            <a:off x="7927181"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August 21, 2024</a:t>
            </a:r>
          </a:p>
        </p:txBody>
      </p:sp>
    </p:spTree>
    <p:extLst>
      <p:ext uri="{BB962C8B-B14F-4D97-AF65-F5344CB8AC3E}">
        <p14:creationId xmlns:p14="http://schemas.microsoft.com/office/powerpoint/2010/main" val="267471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3A9920-E544-F82E-BD76-222EFB899881}"/>
              </a:ext>
            </a:extLst>
          </p:cNvPr>
          <p:cNvSpPr txBox="1"/>
          <p:nvPr/>
        </p:nvSpPr>
        <p:spPr>
          <a:xfrm>
            <a:off x="5369680" y="2297061"/>
            <a:ext cx="5413549" cy="3016210"/>
          </a:xfrm>
          <a:prstGeom prst="rect">
            <a:avLst/>
          </a:prstGeom>
          <a:noFill/>
        </p:spPr>
        <p:txBody>
          <a:bodyPr wrap="square">
            <a:spAutoFit/>
          </a:bodyPr>
          <a:lstStyle/>
          <a:p>
            <a:pPr>
              <a:spcAft>
                <a:spcPts val="1000"/>
              </a:spcAft>
            </a:pPr>
            <a:r>
              <a:rPr lang="en-US" sz="1650" dirty="0">
                <a:solidFill>
                  <a:srgbClr val="FF0000"/>
                </a:solidFill>
                <a:latin typeface="Arial" panose="020B0604020202020204" pitchFamily="34" charset="0"/>
                <a:cs typeface="Arial" panose="020B0604020202020204" pitchFamily="34" charset="0"/>
              </a:rPr>
              <a:t>GOAL 1:</a:t>
            </a:r>
            <a:r>
              <a:rPr lang="en-US" sz="1650" dirty="0">
                <a:latin typeface="Arial" panose="020B0604020202020204" pitchFamily="34" charset="0"/>
                <a:cs typeface="Arial" panose="020B0604020202020204" pitchFamily="34" charset="0"/>
              </a:rPr>
              <a:t> </a:t>
            </a:r>
            <a:r>
              <a:rPr lang="en-US" sz="1650" dirty="0">
                <a:latin typeface="Arial Nova Light" panose="020B0304020202020204" pitchFamily="34" charset="0"/>
              </a:rPr>
              <a:t>Promote healthy living and access to affordable, high-quality health care.</a:t>
            </a:r>
          </a:p>
          <a:p>
            <a:pPr>
              <a:spcAft>
                <a:spcPts val="1000"/>
              </a:spcAft>
            </a:pPr>
            <a:r>
              <a:rPr lang="en-US" sz="1650" dirty="0">
                <a:solidFill>
                  <a:srgbClr val="FF0000"/>
                </a:solidFill>
                <a:latin typeface="Arial" panose="020B0604020202020204" pitchFamily="34" charset="0"/>
                <a:cs typeface="Arial" panose="020B0604020202020204" pitchFamily="34" charset="0"/>
              </a:rPr>
              <a:t>GOAL 2: </a:t>
            </a:r>
            <a:r>
              <a:rPr lang="en-US" sz="1650" dirty="0">
                <a:latin typeface="Arial Nova Light" panose="020B0304020202020204" pitchFamily="34" charset="0"/>
              </a:rPr>
              <a:t>Support family caregivers and ensure access to affordable high-quality LTSS that maximizes the dignity, independence, and protection of older adults.</a:t>
            </a:r>
          </a:p>
          <a:p>
            <a:pPr>
              <a:spcAft>
                <a:spcPts val="1000"/>
              </a:spcAft>
            </a:pPr>
            <a:r>
              <a:rPr lang="en-US" sz="1650" dirty="0">
                <a:solidFill>
                  <a:srgbClr val="FF0000"/>
                </a:solidFill>
                <a:latin typeface="Arial" panose="020B0604020202020204" pitchFamily="34" charset="0"/>
                <a:cs typeface="Arial" panose="020B0604020202020204" pitchFamily="34" charset="0"/>
              </a:rPr>
              <a:t>GOAL 3: </a:t>
            </a:r>
            <a:r>
              <a:rPr lang="en-US" sz="1650" dirty="0">
                <a:latin typeface="Arial Nova Light" panose="020B0304020202020204" pitchFamily="34" charset="0"/>
              </a:rPr>
              <a:t>Provide ample opportunities to generate, save, and preserve financial sources.</a:t>
            </a:r>
          </a:p>
          <a:p>
            <a:pPr>
              <a:spcAft>
                <a:spcPts val="1000"/>
              </a:spcAft>
            </a:pPr>
            <a:r>
              <a:rPr lang="en-US" sz="1650" dirty="0">
                <a:solidFill>
                  <a:srgbClr val="FF0000"/>
                </a:solidFill>
                <a:latin typeface="Arial" panose="020B0604020202020204" pitchFamily="34" charset="0"/>
                <a:cs typeface="Arial" panose="020B0604020202020204" pitchFamily="34" charset="0"/>
              </a:rPr>
              <a:t>GOAL 4: </a:t>
            </a:r>
            <a:r>
              <a:rPr lang="en-US" sz="1650" dirty="0">
                <a:latin typeface="Arial Nova Light" panose="020B0304020202020204" pitchFamily="34" charset="0"/>
              </a:rPr>
              <a:t>Create age-friendly, livable communities that enable people to age in place and continued as engagement members of their communities.</a:t>
            </a:r>
          </a:p>
        </p:txBody>
      </p:sp>
      <p:sp>
        <p:nvSpPr>
          <p:cNvPr id="3" name="TextBox 2">
            <a:extLst>
              <a:ext uri="{FF2B5EF4-FFF2-40B4-BE49-F238E27FC236}">
                <a16:creationId xmlns:a16="http://schemas.microsoft.com/office/drawing/2014/main" id="{0114D561-0452-B210-1DCD-9B4A2AC891D8}"/>
              </a:ext>
            </a:extLst>
          </p:cNvPr>
          <p:cNvSpPr txBox="1"/>
          <p:nvPr/>
        </p:nvSpPr>
        <p:spPr>
          <a:xfrm>
            <a:off x="5369679" y="1351096"/>
            <a:ext cx="6593527" cy="830997"/>
          </a:xfrm>
          <a:prstGeom prst="rect">
            <a:avLst/>
          </a:prstGeom>
          <a:noFill/>
        </p:spPr>
        <p:txBody>
          <a:bodyPr wrap="square">
            <a:spAutoFit/>
          </a:bodyPr>
          <a:lstStyle/>
          <a:p>
            <a:r>
              <a:rPr lang="en-US" sz="2300" b="1" dirty="0"/>
              <a:t>Aging Well in America:</a:t>
            </a:r>
          </a:p>
          <a:p>
            <a:r>
              <a:rPr lang="en-US" sz="2300" b="1" dirty="0"/>
              <a:t>AARP’s Vision for a National Plan on Aging</a:t>
            </a:r>
          </a:p>
        </p:txBody>
      </p:sp>
      <p:sp>
        <p:nvSpPr>
          <p:cNvPr id="4" name="TextBox 3">
            <a:hlinkClick r:id="rId2"/>
            <a:extLst>
              <a:ext uri="{FF2B5EF4-FFF2-40B4-BE49-F238E27FC236}">
                <a16:creationId xmlns:a16="http://schemas.microsoft.com/office/drawing/2014/main" id="{C16D576D-0BF1-4D3A-4F8C-D34E2331C8C4}"/>
              </a:ext>
            </a:extLst>
          </p:cNvPr>
          <p:cNvSpPr txBox="1"/>
          <p:nvPr/>
        </p:nvSpPr>
        <p:spPr>
          <a:xfrm>
            <a:off x="5464680" y="5575847"/>
            <a:ext cx="3277805" cy="540703"/>
          </a:xfrm>
          <a:prstGeom prst="rect">
            <a:avLst/>
          </a:prstGeom>
          <a:solidFill>
            <a:srgbClr val="EC1300"/>
          </a:solidFill>
        </p:spPr>
        <p:txBody>
          <a:bodyPr wrap="square" rtlCol="0" anchor="ctr">
            <a:noAutofit/>
          </a:bodyPr>
          <a:lstStyle/>
          <a:p>
            <a:pPr algn="ctr"/>
            <a:r>
              <a:rPr lang="en-US" b="1">
                <a:solidFill>
                  <a:schemeClr val="bg1"/>
                </a:solidFill>
              </a:rPr>
              <a:t>aarp.org/</a:t>
            </a:r>
            <a:r>
              <a:rPr lang="en-US" b="1" err="1">
                <a:solidFill>
                  <a:schemeClr val="bg1"/>
                </a:solidFill>
              </a:rPr>
              <a:t>agingwell</a:t>
            </a:r>
            <a:endParaRPr lang="en-US" b="1">
              <a:solidFill>
                <a:schemeClr val="bg1"/>
              </a:solidFill>
            </a:endParaRPr>
          </a:p>
        </p:txBody>
      </p:sp>
      <p:pic>
        <p:nvPicPr>
          <p:cNvPr id="6" name="Picture 5" descr="A poster of a group of people walking on a street&#10;&#10;Description automatically generated">
            <a:hlinkClick r:id="rId2"/>
            <a:extLst>
              <a:ext uri="{FF2B5EF4-FFF2-40B4-BE49-F238E27FC236}">
                <a16:creationId xmlns:a16="http://schemas.microsoft.com/office/drawing/2014/main" id="{D59D0D4D-A562-618D-7C81-C8913001FA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2876" y="1828804"/>
            <a:ext cx="3041067" cy="3935498"/>
          </a:xfrm>
          <a:prstGeom prst="rect">
            <a:avLst/>
          </a:prstGeom>
          <a:ln w="6350">
            <a:solidFill>
              <a:schemeClr val="bg2">
                <a:lumMod val="50000"/>
              </a:schemeClr>
            </a:solidFill>
          </a:ln>
          <a:effectLst>
            <a:outerShdw blurRad="50800" dist="38100" dir="2700000" algn="tl" rotWithShape="0">
              <a:prstClr val="black">
                <a:alpha val="40000"/>
              </a:prstClr>
            </a:outerShdw>
          </a:effectLst>
        </p:spPr>
      </p:pic>
      <p:sp>
        <p:nvSpPr>
          <p:cNvPr id="7" name="Footer Placeholder 2">
            <a:extLst>
              <a:ext uri="{FF2B5EF4-FFF2-40B4-BE49-F238E27FC236}">
                <a16:creationId xmlns:a16="http://schemas.microsoft.com/office/drawing/2014/main" id="{07F86751-20C0-8D99-68A5-3F8412273AAF}"/>
              </a:ext>
            </a:extLst>
          </p:cNvPr>
          <p:cNvSpPr txBox="1">
            <a:spLocks/>
          </p:cNvSpPr>
          <p:nvPr/>
        </p:nvSpPr>
        <p:spPr>
          <a:xfrm>
            <a:off x="838201" y="6356351"/>
            <a:ext cx="4307006" cy="36618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Arial Nova Light" panose="020B0304020202020204" pitchFamily="34" charset="0"/>
              </a:rPr>
              <a:t>AARP | AARP.ORG © 2024 AARP ALL RIGHTS RESERVED</a:t>
            </a:r>
          </a:p>
        </p:txBody>
      </p:sp>
      <p:sp>
        <p:nvSpPr>
          <p:cNvPr id="8" name="TextBox 7">
            <a:extLst>
              <a:ext uri="{FF2B5EF4-FFF2-40B4-BE49-F238E27FC236}">
                <a16:creationId xmlns:a16="http://schemas.microsoft.com/office/drawing/2014/main" id="{0DBCF1DC-BC90-AF7E-2AC7-1BF376488783}"/>
              </a:ext>
            </a:extLst>
          </p:cNvPr>
          <p:cNvSpPr txBox="1"/>
          <p:nvPr/>
        </p:nvSpPr>
        <p:spPr>
          <a:xfrm>
            <a:off x="1012876" y="1455870"/>
            <a:ext cx="1140056" cy="230832"/>
          </a:xfrm>
          <a:prstGeom prst="rect">
            <a:avLst/>
          </a:prstGeom>
          <a:solidFill>
            <a:srgbClr val="EC1300"/>
          </a:solidFill>
        </p:spPr>
        <p:txBody>
          <a:bodyPr wrap="none" rtlCol="0">
            <a:spAutoFit/>
          </a:bodyPr>
          <a:lstStyle/>
          <a:p>
            <a:r>
              <a:rPr lang="en-US" sz="900" b="1" dirty="0">
                <a:solidFill>
                  <a:schemeClr val="bg1"/>
                </a:solidFill>
              </a:rPr>
              <a:t>JUST RELEASED</a:t>
            </a:r>
          </a:p>
        </p:txBody>
      </p:sp>
      <p:sp>
        <p:nvSpPr>
          <p:cNvPr id="9" name="Slide Number Placeholder 1">
            <a:extLst>
              <a:ext uri="{FF2B5EF4-FFF2-40B4-BE49-F238E27FC236}">
                <a16:creationId xmlns:a16="http://schemas.microsoft.com/office/drawing/2014/main" id="{C5098A50-443B-8E10-9B17-A64659DC8F48}"/>
              </a:ext>
            </a:extLst>
          </p:cNvPr>
          <p:cNvSpPr txBox="1">
            <a:spLocks/>
          </p:cNvSpPr>
          <p:nvPr/>
        </p:nvSpPr>
        <p:spPr>
          <a:xfrm>
            <a:off x="10649118" y="6356351"/>
            <a:ext cx="7046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1801CC8-8A38-4040-B366-5E3A33B7E639}" type="slidenum">
              <a:rPr lang="en-US" sz="900" smtClean="0">
                <a:solidFill>
                  <a:srgbClr val="DB3526"/>
                </a:solidFill>
              </a:rPr>
              <a:pPr algn="r"/>
              <a:t>27</a:t>
            </a:fld>
            <a:endParaRPr lang="en-US" sz="900">
              <a:solidFill>
                <a:srgbClr val="DB3526"/>
              </a:solidFill>
            </a:endParaRPr>
          </a:p>
        </p:txBody>
      </p:sp>
      <p:sp>
        <p:nvSpPr>
          <p:cNvPr id="5" name="Date Placeholder 4">
            <a:extLst>
              <a:ext uri="{FF2B5EF4-FFF2-40B4-BE49-F238E27FC236}">
                <a16:creationId xmlns:a16="http://schemas.microsoft.com/office/drawing/2014/main" id="{E7C3DB97-ECD7-83FB-8326-43A810C9488C}"/>
              </a:ext>
            </a:extLst>
          </p:cNvPr>
          <p:cNvSpPr txBox="1">
            <a:spLocks/>
          </p:cNvSpPr>
          <p:nvPr/>
        </p:nvSpPr>
        <p:spPr>
          <a:xfrm>
            <a:off x="7927181"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August 21, 2024</a:t>
            </a:r>
          </a:p>
        </p:txBody>
      </p:sp>
    </p:spTree>
    <p:extLst>
      <p:ext uri="{BB962C8B-B14F-4D97-AF65-F5344CB8AC3E}">
        <p14:creationId xmlns:p14="http://schemas.microsoft.com/office/powerpoint/2010/main" val="378048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28D94-4805-C02A-01B9-CEBE5E89EB9B}"/>
            </a:ext>
          </a:extLst>
        </p:cNvPr>
        <p:cNvGrpSpPr/>
        <p:nvPr/>
      </p:nvGrpSpPr>
      <p:grpSpPr>
        <a:xfrm>
          <a:off x="0" y="0"/>
          <a:ext cx="0" cy="0"/>
          <a:chOff x="0" y="0"/>
          <a:chExt cx="0" cy="0"/>
        </a:xfrm>
      </p:grpSpPr>
      <p:pic>
        <p:nvPicPr>
          <p:cNvPr id="23" name="Picture 22" descr="A group of people in red&#10;&#10;Description automatically generated">
            <a:extLst>
              <a:ext uri="{FF2B5EF4-FFF2-40B4-BE49-F238E27FC236}">
                <a16:creationId xmlns:a16="http://schemas.microsoft.com/office/drawing/2014/main" id="{01F2E367-FA7A-22D4-C6E1-1C4493B4BD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04774" y="3346511"/>
            <a:ext cx="1360185" cy="3109768"/>
          </a:xfrm>
          <a:prstGeom prst="rect">
            <a:avLst/>
          </a:prstGeom>
        </p:spPr>
      </p:pic>
      <p:pic>
        <p:nvPicPr>
          <p:cNvPr id="22" name="Picture 21" descr="A group of people in red&#10;&#10;Description automatically generated">
            <a:extLst>
              <a:ext uri="{FF2B5EF4-FFF2-40B4-BE49-F238E27FC236}">
                <a16:creationId xmlns:a16="http://schemas.microsoft.com/office/drawing/2014/main" id="{C7A185F6-AE73-0372-60B7-049904D7F4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619"/>
          <a:stretch/>
        </p:blipFill>
        <p:spPr>
          <a:xfrm flipH="1">
            <a:off x="237211" y="3314660"/>
            <a:ext cx="486445" cy="640080"/>
          </a:xfrm>
          <a:prstGeom prst="rect">
            <a:avLst/>
          </a:prstGeom>
        </p:spPr>
      </p:pic>
      <p:pic>
        <p:nvPicPr>
          <p:cNvPr id="14" name="Picture 13" descr="A group of people in red&#10;&#10;Description automatically generated">
            <a:extLst>
              <a:ext uri="{FF2B5EF4-FFF2-40B4-BE49-F238E27FC236}">
                <a16:creationId xmlns:a16="http://schemas.microsoft.com/office/drawing/2014/main" id="{003A4A7F-FA80-FE3C-7755-9E5B4D83CF3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47439" y="1074931"/>
            <a:ext cx="6815234" cy="5431920"/>
          </a:xfrm>
          <a:prstGeom prst="rect">
            <a:avLst/>
          </a:prstGeom>
        </p:spPr>
      </p:pic>
      <p:pic>
        <p:nvPicPr>
          <p:cNvPr id="18" name="Picture 17" descr="A group of people in red&#10;&#10;Description automatically generated">
            <a:extLst>
              <a:ext uri="{FF2B5EF4-FFF2-40B4-BE49-F238E27FC236}">
                <a16:creationId xmlns:a16="http://schemas.microsoft.com/office/drawing/2014/main" id="{A09E5D42-4199-3536-616D-B15161A8243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227"/>
          <a:stretch/>
        </p:blipFill>
        <p:spPr>
          <a:xfrm>
            <a:off x="1913103" y="3938540"/>
            <a:ext cx="1703553" cy="3109768"/>
          </a:xfrm>
          <a:prstGeom prst="rect">
            <a:avLst/>
          </a:prstGeom>
        </p:spPr>
      </p:pic>
      <p:pic>
        <p:nvPicPr>
          <p:cNvPr id="25" name="Picture 24" descr="A group of people in red&#10;&#10;Description automatically generated">
            <a:extLst>
              <a:ext uri="{FF2B5EF4-FFF2-40B4-BE49-F238E27FC236}">
                <a16:creationId xmlns:a16="http://schemas.microsoft.com/office/drawing/2014/main" id="{75E86622-7355-9CDA-5012-BF51C355B5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6413"/>
          <a:stretch/>
        </p:blipFill>
        <p:spPr>
          <a:xfrm flipH="1">
            <a:off x="51637" y="6196684"/>
            <a:ext cx="590131" cy="620334"/>
          </a:xfrm>
          <a:prstGeom prst="rect">
            <a:avLst/>
          </a:prstGeom>
        </p:spPr>
      </p:pic>
      <p:pic>
        <p:nvPicPr>
          <p:cNvPr id="26" name="Picture 25" descr="A group of people in red&#10;&#10;Description automatically generated">
            <a:extLst>
              <a:ext uri="{FF2B5EF4-FFF2-40B4-BE49-F238E27FC236}">
                <a16:creationId xmlns:a16="http://schemas.microsoft.com/office/drawing/2014/main" id="{51A4929C-050D-7B17-DAAF-02AA188E798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6413"/>
          <a:stretch/>
        </p:blipFill>
        <p:spPr>
          <a:xfrm>
            <a:off x="4010186" y="1141209"/>
            <a:ext cx="790538" cy="830997"/>
          </a:xfrm>
          <a:prstGeom prst="rect">
            <a:avLst/>
          </a:prstGeom>
        </p:spPr>
      </p:pic>
      <p:pic>
        <p:nvPicPr>
          <p:cNvPr id="27" name="Picture 26" descr="A group of people in red&#10;&#10;Description automatically generated">
            <a:extLst>
              <a:ext uri="{FF2B5EF4-FFF2-40B4-BE49-F238E27FC236}">
                <a16:creationId xmlns:a16="http://schemas.microsoft.com/office/drawing/2014/main" id="{06346DFD-B02D-EBB0-681D-A3CB7A4714F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619"/>
          <a:stretch/>
        </p:blipFill>
        <p:spPr>
          <a:xfrm>
            <a:off x="7046998" y="36096"/>
            <a:ext cx="486445" cy="640080"/>
          </a:xfrm>
          <a:prstGeom prst="rect">
            <a:avLst/>
          </a:prstGeom>
        </p:spPr>
      </p:pic>
      <p:sp>
        <p:nvSpPr>
          <p:cNvPr id="4" name="Rectangle 3">
            <a:extLst>
              <a:ext uri="{FF2B5EF4-FFF2-40B4-BE49-F238E27FC236}">
                <a16:creationId xmlns:a16="http://schemas.microsoft.com/office/drawing/2014/main" id="{E16CF0C7-C0E9-8037-F4AB-7AAF8A6AA80C}"/>
              </a:ext>
            </a:extLst>
          </p:cNvPr>
          <p:cNvSpPr/>
          <p:nvPr/>
        </p:nvSpPr>
        <p:spPr>
          <a:xfrm>
            <a:off x="0" y="1852209"/>
            <a:ext cx="5595582" cy="2252426"/>
          </a:xfrm>
          <a:prstGeom prst="rect">
            <a:avLst/>
          </a:prstGeom>
          <a:solidFill>
            <a:srgbClr val="E22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7DF2F61-EAA7-D571-88AE-450737E877C7}"/>
              </a:ext>
            </a:extLst>
          </p:cNvPr>
          <p:cNvSpPr txBox="1"/>
          <p:nvPr/>
        </p:nvSpPr>
        <p:spPr>
          <a:xfrm>
            <a:off x="754854" y="2476997"/>
            <a:ext cx="4392585" cy="1144929"/>
          </a:xfrm>
          <a:prstGeom prst="rect">
            <a:avLst/>
          </a:prstGeom>
          <a:noFill/>
        </p:spPr>
        <p:txBody>
          <a:bodyPr wrap="square" rtlCol="0">
            <a:spAutoFit/>
          </a:bodyPr>
          <a:lstStyle/>
          <a:p>
            <a:pPr>
              <a:lnSpc>
                <a:spcPct val="90000"/>
              </a:lnSpc>
            </a:pPr>
            <a:r>
              <a:rPr lang="en-US" sz="3800" b="1" dirty="0">
                <a:solidFill>
                  <a:schemeClr val="bg1"/>
                </a:solidFill>
              </a:rPr>
              <a:t>The big power of small changes.</a:t>
            </a:r>
          </a:p>
        </p:txBody>
      </p:sp>
      <p:pic>
        <p:nvPicPr>
          <p:cNvPr id="11" name="Picture 10" descr="A red and black logo&#10;&#10;Description automatically generated">
            <a:extLst>
              <a:ext uri="{FF2B5EF4-FFF2-40B4-BE49-F238E27FC236}">
                <a16:creationId xmlns:a16="http://schemas.microsoft.com/office/drawing/2014/main" id="{06C0E038-E3C1-BD88-8DB2-2C9B6ECB87E0}"/>
              </a:ext>
            </a:extLst>
          </p:cNvPr>
          <p:cNvPicPr preferRelativeResize="0">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4855" y="127862"/>
            <a:ext cx="1920240" cy="495063"/>
          </a:xfrm>
          <a:prstGeom prst="rect">
            <a:avLst/>
          </a:prstGeom>
        </p:spPr>
      </p:pic>
      <p:sp>
        <p:nvSpPr>
          <p:cNvPr id="13" name="TextBox 12">
            <a:extLst>
              <a:ext uri="{FF2B5EF4-FFF2-40B4-BE49-F238E27FC236}">
                <a16:creationId xmlns:a16="http://schemas.microsoft.com/office/drawing/2014/main" id="{CC18953E-53A6-8A56-0B71-055097B58CEC}"/>
              </a:ext>
            </a:extLst>
          </p:cNvPr>
          <p:cNvSpPr txBox="1"/>
          <p:nvPr/>
        </p:nvSpPr>
        <p:spPr>
          <a:xfrm>
            <a:off x="12827574" y="3727731"/>
            <a:ext cx="3242744" cy="1077218"/>
          </a:xfrm>
          <a:prstGeom prst="rect">
            <a:avLst/>
          </a:prstGeom>
          <a:noFill/>
        </p:spPr>
        <p:txBody>
          <a:bodyPr wrap="square" rtlCol="0">
            <a:spAutoFit/>
          </a:bodyPr>
          <a:lstStyle/>
          <a:p>
            <a:r>
              <a:rPr lang="en-US" sz="3200" b="1" dirty="0">
                <a:solidFill>
                  <a:schemeClr val="bg1"/>
                </a:solidFill>
              </a:rPr>
              <a:t>Small Changes, Big Impact</a:t>
            </a:r>
          </a:p>
        </p:txBody>
      </p:sp>
      <p:sp>
        <p:nvSpPr>
          <p:cNvPr id="16" name="TextBox 15">
            <a:extLst>
              <a:ext uri="{FF2B5EF4-FFF2-40B4-BE49-F238E27FC236}">
                <a16:creationId xmlns:a16="http://schemas.microsoft.com/office/drawing/2014/main" id="{4175AE5C-472E-2116-ECD5-86D152CC23BB}"/>
              </a:ext>
            </a:extLst>
          </p:cNvPr>
          <p:cNvSpPr txBox="1"/>
          <p:nvPr/>
        </p:nvSpPr>
        <p:spPr>
          <a:xfrm>
            <a:off x="-3310975" y="4937191"/>
            <a:ext cx="3260342" cy="1569660"/>
          </a:xfrm>
          <a:prstGeom prst="rect">
            <a:avLst/>
          </a:prstGeom>
          <a:noFill/>
        </p:spPr>
        <p:txBody>
          <a:bodyPr wrap="square" rtlCol="0">
            <a:spAutoFit/>
          </a:bodyPr>
          <a:lstStyle/>
          <a:p>
            <a:r>
              <a:rPr lang="en-US" sz="3200" b="1" dirty="0">
                <a:solidFill>
                  <a:schemeClr val="bg1"/>
                </a:solidFill>
              </a:rPr>
              <a:t>Progress Grows Gradually</a:t>
            </a:r>
          </a:p>
        </p:txBody>
      </p:sp>
      <p:sp>
        <p:nvSpPr>
          <p:cNvPr id="19" name="TextBox 18">
            <a:extLst>
              <a:ext uri="{FF2B5EF4-FFF2-40B4-BE49-F238E27FC236}">
                <a16:creationId xmlns:a16="http://schemas.microsoft.com/office/drawing/2014/main" id="{2414D336-EC55-2AE7-1636-958475EBFC34}"/>
              </a:ext>
            </a:extLst>
          </p:cNvPr>
          <p:cNvSpPr txBox="1"/>
          <p:nvPr/>
        </p:nvSpPr>
        <p:spPr>
          <a:xfrm>
            <a:off x="12823349" y="36096"/>
            <a:ext cx="3242744" cy="1569660"/>
          </a:xfrm>
          <a:prstGeom prst="rect">
            <a:avLst/>
          </a:prstGeom>
          <a:noFill/>
        </p:spPr>
        <p:txBody>
          <a:bodyPr wrap="square" rtlCol="0">
            <a:spAutoFit/>
          </a:bodyPr>
          <a:lstStyle/>
          <a:p>
            <a:r>
              <a:rPr lang="en-US" sz="3200" b="1" dirty="0">
                <a:solidFill>
                  <a:schemeClr val="bg1"/>
                </a:solidFill>
              </a:rPr>
              <a:t>The Big Power of Small Changes</a:t>
            </a:r>
          </a:p>
        </p:txBody>
      </p:sp>
      <p:grpSp>
        <p:nvGrpSpPr>
          <p:cNvPr id="28" name="Group 27">
            <a:extLst>
              <a:ext uri="{FF2B5EF4-FFF2-40B4-BE49-F238E27FC236}">
                <a16:creationId xmlns:a16="http://schemas.microsoft.com/office/drawing/2014/main" id="{D1DC814F-6D47-77D6-6997-DFA35E34C0CA}"/>
              </a:ext>
            </a:extLst>
          </p:cNvPr>
          <p:cNvGrpSpPr/>
          <p:nvPr/>
        </p:nvGrpSpPr>
        <p:grpSpPr>
          <a:xfrm>
            <a:off x="3277170" y="5979696"/>
            <a:ext cx="1665729" cy="953167"/>
            <a:chOff x="3277170" y="5979696"/>
            <a:chExt cx="1665729" cy="953167"/>
          </a:xfrm>
        </p:grpSpPr>
        <p:pic>
          <p:nvPicPr>
            <p:cNvPr id="3" name="Picture 2" descr="A group of people in red&#10;&#10;Description automatically generated">
              <a:extLst>
                <a:ext uri="{FF2B5EF4-FFF2-40B4-BE49-F238E27FC236}">
                  <a16:creationId xmlns:a16="http://schemas.microsoft.com/office/drawing/2014/main" id="{1522EAD4-842A-9D1C-8EF7-6417F093515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3305"/>
            <a:stretch/>
          </p:blipFill>
          <p:spPr>
            <a:xfrm>
              <a:off x="3277170" y="5979696"/>
              <a:ext cx="1488485" cy="953167"/>
            </a:xfrm>
            <a:prstGeom prst="rect">
              <a:avLst/>
            </a:prstGeom>
          </p:spPr>
        </p:pic>
        <p:sp>
          <p:nvSpPr>
            <p:cNvPr id="24" name="Oval 23">
              <a:extLst>
                <a:ext uri="{FF2B5EF4-FFF2-40B4-BE49-F238E27FC236}">
                  <a16:creationId xmlns:a16="http://schemas.microsoft.com/office/drawing/2014/main" id="{343F99DE-F6E5-83A6-5940-4705F48FC407}"/>
                </a:ext>
              </a:extLst>
            </p:cNvPr>
            <p:cNvSpPr/>
            <p:nvPr/>
          </p:nvSpPr>
          <p:spPr>
            <a:xfrm>
              <a:off x="4714299" y="6437515"/>
              <a:ext cx="228600" cy="2286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B6D04CD0-2B17-3EAD-D59C-DB5020C566D1}"/>
              </a:ext>
            </a:extLst>
          </p:cNvPr>
          <p:cNvSpPr txBox="1"/>
          <p:nvPr/>
        </p:nvSpPr>
        <p:spPr>
          <a:xfrm>
            <a:off x="-3187479" y="36096"/>
            <a:ext cx="2692479" cy="1671227"/>
          </a:xfrm>
          <a:prstGeom prst="rect">
            <a:avLst/>
          </a:prstGeom>
          <a:noFill/>
        </p:spPr>
        <p:txBody>
          <a:bodyPr wrap="square" rtlCol="0">
            <a:spAutoFit/>
          </a:bodyPr>
          <a:lstStyle/>
          <a:p>
            <a:pPr>
              <a:lnSpc>
                <a:spcPct val="90000"/>
              </a:lnSpc>
            </a:pPr>
            <a:r>
              <a:rPr lang="en-US" sz="3800" b="1" dirty="0">
                <a:solidFill>
                  <a:schemeClr val="bg1"/>
                </a:solidFill>
              </a:rPr>
              <a:t>Incremental </a:t>
            </a:r>
            <a:br>
              <a:rPr lang="en-US" sz="3800" b="1" dirty="0">
                <a:solidFill>
                  <a:schemeClr val="bg1"/>
                </a:solidFill>
              </a:rPr>
            </a:br>
            <a:r>
              <a:rPr lang="en-US" sz="3800" b="1" dirty="0">
                <a:solidFill>
                  <a:schemeClr val="bg1"/>
                </a:solidFill>
              </a:rPr>
              <a:t>is radical.</a:t>
            </a:r>
          </a:p>
        </p:txBody>
      </p:sp>
      <p:sp>
        <p:nvSpPr>
          <p:cNvPr id="6" name="Footer Placeholder 3">
            <a:extLst>
              <a:ext uri="{FF2B5EF4-FFF2-40B4-BE49-F238E27FC236}">
                <a16:creationId xmlns:a16="http://schemas.microsoft.com/office/drawing/2014/main" id="{549C8E7C-D3E1-9C1D-D094-40F7EB9A0B98}"/>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AARP | AARP.ORG © 2024 AARP ALL RIGHTS RESERVED</a:t>
            </a:r>
          </a:p>
        </p:txBody>
      </p:sp>
      <p:sp>
        <p:nvSpPr>
          <p:cNvPr id="7" name="Slide Number Placeholder 3">
            <a:extLst>
              <a:ext uri="{FF2B5EF4-FFF2-40B4-BE49-F238E27FC236}">
                <a16:creationId xmlns:a16="http://schemas.microsoft.com/office/drawing/2014/main" id="{E0370CA0-D2F3-7A0B-7816-655174D3D6E5}"/>
              </a:ext>
            </a:extLst>
          </p:cNvPr>
          <p:cNvSpPr txBox="1">
            <a:spLocks/>
          </p:cNvSpPr>
          <p:nvPr/>
        </p:nvSpPr>
        <p:spPr>
          <a:xfrm>
            <a:off x="10670384" y="6356880"/>
            <a:ext cx="704681" cy="365125"/>
          </a:xfrm>
          <a:prstGeom prst="rect">
            <a:avLst/>
          </a:prstGeom>
        </p:spPr>
        <p:txBody>
          <a:bodyPr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FF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1801CC8-8A38-4040-B366-5E3A33B7E639}" type="slidenum">
              <a:rPr lang="en-US" sz="900">
                <a:latin typeface="Arial Nova Light" panose="020B0304020202020204" pitchFamily="34" charset="0"/>
                <a:ea typeface="Source Sans Pro" panose="020B0503030403020204" pitchFamily="34" charset="0"/>
              </a:rPr>
              <a:pPr/>
              <a:t>28</a:t>
            </a:fld>
            <a:endParaRPr lang="en-US" sz="900" dirty="0">
              <a:latin typeface="Arial Nova Light" panose="020B0304020202020204" pitchFamily="34" charset="0"/>
              <a:ea typeface="Source Sans Pro" panose="020B0503030403020204" pitchFamily="34" charset="0"/>
            </a:endParaRPr>
          </a:p>
        </p:txBody>
      </p:sp>
      <p:sp>
        <p:nvSpPr>
          <p:cNvPr id="9" name="Date Placeholder 4">
            <a:extLst>
              <a:ext uri="{FF2B5EF4-FFF2-40B4-BE49-F238E27FC236}">
                <a16:creationId xmlns:a16="http://schemas.microsoft.com/office/drawing/2014/main" id="{24A2985D-FBA1-EF3D-B533-C70D1C421EC2}"/>
              </a:ext>
            </a:extLst>
          </p:cNvPr>
          <p:cNvSpPr txBox="1">
            <a:spLocks/>
          </p:cNvSpPr>
          <p:nvPr/>
        </p:nvSpPr>
        <p:spPr>
          <a:xfrm>
            <a:off x="7927181"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August 21, 2024</a:t>
            </a:r>
          </a:p>
        </p:txBody>
      </p:sp>
    </p:spTree>
    <p:extLst>
      <p:ext uri="{BB962C8B-B14F-4D97-AF65-F5344CB8AC3E}">
        <p14:creationId xmlns:p14="http://schemas.microsoft.com/office/powerpoint/2010/main" val="326525454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40CA61-EF2F-417D-84A2-DE5A391841B2}"/>
              </a:ext>
            </a:extLst>
          </p:cNvPr>
          <p:cNvSpPr>
            <a:spLocks noGrp="1"/>
          </p:cNvSpPr>
          <p:nvPr>
            <p:ph type="title"/>
          </p:nvPr>
        </p:nvSpPr>
        <p:spPr>
          <a:xfrm>
            <a:off x="923544" y="3137212"/>
            <a:ext cx="3847338" cy="1107242"/>
          </a:xfrm>
        </p:spPr>
        <p:txBody>
          <a:bodyPr wrap="square" anchor="t">
            <a:noAutofit/>
          </a:bodyPr>
          <a:lstStyle/>
          <a:p>
            <a:r>
              <a:rPr lang="en-US" sz="3200" cap="none" dirty="0"/>
              <a:t>Questions?</a:t>
            </a:r>
          </a:p>
        </p:txBody>
      </p:sp>
      <p:pic>
        <p:nvPicPr>
          <p:cNvPr id="6" name="Picture 4" descr="Icon&#10;&#10;Description automatically generated">
            <a:extLst>
              <a:ext uri="{FF2B5EF4-FFF2-40B4-BE49-F238E27FC236}">
                <a16:creationId xmlns:a16="http://schemas.microsoft.com/office/drawing/2014/main" id="{A8F28514-3FF3-403C-9AB6-506011FF87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4009389" y="-1029348"/>
            <a:ext cx="7702187" cy="7887348"/>
          </a:xfrm>
          <a:prstGeom prst="rect">
            <a:avLst/>
          </a:prstGeom>
        </p:spPr>
      </p:pic>
      <p:sp>
        <p:nvSpPr>
          <p:cNvPr id="2" name="Footer Placeholder 3">
            <a:extLst>
              <a:ext uri="{FF2B5EF4-FFF2-40B4-BE49-F238E27FC236}">
                <a16:creationId xmlns:a16="http://schemas.microsoft.com/office/drawing/2014/main" id="{2CB90EE1-48C6-2465-B26B-5C1E53BDAD91}"/>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spTree>
    <p:extLst>
      <p:ext uri="{BB962C8B-B14F-4D97-AF65-F5344CB8AC3E}">
        <p14:creationId xmlns:p14="http://schemas.microsoft.com/office/powerpoint/2010/main" val="3936613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itle 1">
            <a:extLst>
              <a:ext uri="{FF2B5EF4-FFF2-40B4-BE49-F238E27FC236}">
                <a16:creationId xmlns:a16="http://schemas.microsoft.com/office/drawing/2014/main" id="{5504A952-066B-478D-A31B-1B292996FFEC}"/>
              </a:ext>
            </a:extLst>
          </p:cNvPr>
          <p:cNvSpPr>
            <a:spLocks noGrp="1"/>
          </p:cNvSpPr>
          <p:nvPr>
            <p:ph type="title" idx="4294967295"/>
          </p:nvPr>
        </p:nvSpPr>
        <p:spPr>
          <a:xfrm>
            <a:off x="670595" y="2067818"/>
            <a:ext cx="4153127" cy="1836005"/>
          </a:xfrm>
        </p:spPr>
        <p:txBody>
          <a:bodyPr anchor="ctr" anchorCtr="0">
            <a:noAutofit/>
          </a:bodyPr>
          <a:lstStyle/>
          <a:p>
            <a:pPr algn="ctr">
              <a:lnSpc>
                <a:spcPct val="100000"/>
              </a:lnSpc>
            </a:pPr>
            <a:r>
              <a:rPr lang="en-US" sz="5100" cap="none" dirty="0">
                <a:solidFill>
                  <a:schemeClr val="bg1"/>
                </a:solidFill>
                <a:latin typeface="Georgia Pro" panose="02040502050405020303" pitchFamily="18" charset="0"/>
                <a:ea typeface="Source Sans Pro" panose="020B0503030403020204" pitchFamily="34" charset="0"/>
              </a:rPr>
              <a:t>By 2034</a:t>
            </a:r>
          </a:p>
        </p:txBody>
      </p:sp>
      <p:pic>
        <p:nvPicPr>
          <p:cNvPr id="206" name="Picture 205" descr="Icon&#10;&#10;Description automatically generated">
            <a:extLst>
              <a:ext uri="{FF2B5EF4-FFF2-40B4-BE49-F238E27FC236}">
                <a16:creationId xmlns:a16="http://schemas.microsoft.com/office/drawing/2014/main" id="{4D6DCCCE-4407-40B4-B719-C430B728DA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4164106" y="2657496"/>
            <a:ext cx="3863788" cy="4202021"/>
          </a:xfrm>
          <a:prstGeom prst="rect">
            <a:avLst/>
          </a:prstGeom>
        </p:spPr>
      </p:pic>
      <p:sp>
        <p:nvSpPr>
          <p:cNvPr id="207" name="TextBox 206">
            <a:extLst>
              <a:ext uri="{FF2B5EF4-FFF2-40B4-BE49-F238E27FC236}">
                <a16:creationId xmlns:a16="http://schemas.microsoft.com/office/drawing/2014/main" id="{5A37EF58-3708-4DF6-A8E0-51A91AEA287D}"/>
              </a:ext>
            </a:extLst>
          </p:cNvPr>
          <p:cNvSpPr txBox="1"/>
          <p:nvPr/>
        </p:nvSpPr>
        <p:spPr>
          <a:xfrm>
            <a:off x="7079864" y="6428898"/>
            <a:ext cx="4856543" cy="230832"/>
          </a:xfrm>
          <a:prstGeom prst="rect">
            <a:avLst/>
          </a:prstGeom>
          <a:noFill/>
        </p:spPr>
        <p:txBody>
          <a:bodyPr wrap="square" rtlCol="0">
            <a:spAutoFit/>
          </a:bodyPr>
          <a:lstStyle/>
          <a:p>
            <a:pPr marL="396865" indent="-396865" algn="ctr"/>
            <a:r>
              <a:rPr lang="en-US" sz="900" dirty="0">
                <a:latin typeface="Arial Nova Light" panose="020B0304020202020204" pitchFamily="34" charset="0"/>
                <a:ea typeface="Source Sans Pro Light" panose="020B0403030403020204" pitchFamily="34" charset="0"/>
              </a:rPr>
              <a:t>Source: US Census National Population Projections 2017</a:t>
            </a:r>
          </a:p>
        </p:txBody>
      </p:sp>
      <p:sp>
        <p:nvSpPr>
          <p:cNvPr id="204" name="Title 1">
            <a:extLst>
              <a:ext uri="{FF2B5EF4-FFF2-40B4-BE49-F238E27FC236}">
                <a16:creationId xmlns:a16="http://schemas.microsoft.com/office/drawing/2014/main" id="{DB3262FA-5DF7-49F3-8F5C-9B398E00C6A5}"/>
              </a:ext>
            </a:extLst>
          </p:cNvPr>
          <p:cNvSpPr txBox="1">
            <a:spLocks/>
          </p:cNvSpPr>
          <p:nvPr/>
        </p:nvSpPr>
        <p:spPr>
          <a:xfrm>
            <a:off x="7336384" y="2007508"/>
            <a:ext cx="4153127" cy="2048813"/>
          </a:xfrm>
          <a:prstGeom prst="rect">
            <a:avLst/>
          </a:prstGeom>
        </p:spPr>
        <p:txBody>
          <a:bodyPr vert="horz" lIns="121920" tIns="60960" rIns="121920" bIns="60960" rtlCol="0" anchor="t" anchorCtr="0">
            <a:noAutofit/>
          </a:bodyPr>
          <a:lstStyle>
            <a:lvl1pPr algn="l" defTabSz="685800" rtl="0" eaLnBrk="1" latinLnBrk="0" hangingPunct="1">
              <a:lnSpc>
                <a:spcPct val="90000"/>
              </a:lnSpc>
              <a:spcBef>
                <a:spcPct val="0"/>
              </a:spcBef>
              <a:buNone/>
              <a:defRPr sz="2000" b="1" i="0" kern="1200" cap="all" baseline="0">
                <a:solidFill>
                  <a:schemeClr val="bg1"/>
                </a:solidFill>
                <a:latin typeface="+mj-lt"/>
                <a:ea typeface="+mj-ea"/>
                <a:cs typeface="+mj-cs"/>
              </a:defRPr>
            </a:lvl1pPr>
          </a:lstStyle>
          <a:p>
            <a:pPr algn="ctr">
              <a:lnSpc>
                <a:spcPts val="3600"/>
              </a:lnSpc>
            </a:pPr>
            <a:r>
              <a:rPr lang="en-US" sz="2900" b="0" cap="none" dirty="0">
                <a:solidFill>
                  <a:srgbClr val="EC1300"/>
                </a:solidFill>
                <a:latin typeface="Arial Nova Light" panose="020B0304020202020204" pitchFamily="34" charset="0"/>
                <a:ea typeface="Source Sans Pro" panose="020B0503030403020204" pitchFamily="34" charset="0"/>
              </a:rPr>
              <a:t>Americans 65-plus </a:t>
            </a:r>
            <a:br>
              <a:rPr lang="en-US" sz="2900" b="0" cap="none" dirty="0">
                <a:solidFill>
                  <a:schemeClr val="tx1"/>
                </a:solidFill>
                <a:latin typeface="Arial Nova Light" panose="020B0304020202020204" pitchFamily="34" charset="0"/>
                <a:ea typeface="Source Sans Pro" panose="020B0503030403020204" pitchFamily="34" charset="0"/>
              </a:rPr>
            </a:br>
            <a:r>
              <a:rPr lang="en-US" sz="2900" b="0" cap="none" dirty="0">
                <a:solidFill>
                  <a:schemeClr val="tx1"/>
                </a:solidFill>
                <a:latin typeface="Arial Nova Light" panose="020B0304020202020204" pitchFamily="34" charset="0"/>
                <a:ea typeface="Source Sans Pro" panose="020B0503030403020204" pitchFamily="34" charset="0"/>
              </a:rPr>
              <a:t>will </a:t>
            </a:r>
            <a:r>
              <a:rPr lang="en-US" sz="2900" b="0" u="sng" cap="none" dirty="0">
                <a:solidFill>
                  <a:schemeClr val="tx1"/>
                </a:solidFill>
                <a:latin typeface="Arial Nova Light" panose="020B0304020202020204" pitchFamily="34" charset="0"/>
                <a:ea typeface="Source Sans Pro" panose="020B0503030403020204" pitchFamily="34" charset="0"/>
              </a:rPr>
              <a:t>outnumber </a:t>
            </a:r>
            <a:br>
              <a:rPr lang="en-US" sz="2900" b="0" cap="none" dirty="0">
                <a:solidFill>
                  <a:schemeClr val="tx1"/>
                </a:solidFill>
                <a:latin typeface="Arial Nova Light" panose="020B0304020202020204" pitchFamily="34" charset="0"/>
                <a:ea typeface="Source Sans Pro" panose="020B0503030403020204" pitchFamily="34" charset="0"/>
              </a:rPr>
            </a:br>
            <a:r>
              <a:rPr lang="en-US" sz="2900" b="0" cap="none" dirty="0">
                <a:solidFill>
                  <a:schemeClr val="tx1"/>
                </a:solidFill>
                <a:latin typeface="Arial Nova Light" panose="020B0304020202020204" pitchFamily="34" charset="0"/>
                <a:ea typeface="Source Sans Pro" panose="020B0503030403020204" pitchFamily="34" charset="0"/>
              </a:rPr>
              <a:t>those </a:t>
            </a:r>
            <a:r>
              <a:rPr lang="en-US" sz="2900" b="0" cap="none" dirty="0">
                <a:solidFill>
                  <a:srgbClr val="EC1300"/>
                </a:solidFill>
                <a:latin typeface="Arial Nova Light" panose="020B0304020202020204" pitchFamily="34" charset="0"/>
                <a:ea typeface="Source Sans Pro" panose="020B0503030403020204" pitchFamily="34" charset="0"/>
              </a:rPr>
              <a:t>18 and under </a:t>
            </a:r>
            <a:br>
              <a:rPr lang="en-US" sz="2900" b="0" cap="none" dirty="0">
                <a:solidFill>
                  <a:schemeClr val="tx1"/>
                </a:solidFill>
                <a:latin typeface="Arial Nova Light" panose="020B0304020202020204" pitchFamily="34" charset="0"/>
                <a:ea typeface="Source Sans Pro" panose="020B0503030403020204" pitchFamily="34" charset="0"/>
              </a:rPr>
            </a:br>
            <a:r>
              <a:rPr lang="en-US" sz="2900" b="0" cap="none" dirty="0">
                <a:solidFill>
                  <a:schemeClr val="tx1"/>
                </a:solidFill>
                <a:latin typeface="Arial Nova Light" panose="020B0304020202020204" pitchFamily="34" charset="0"/>
                <a:ea typeface="Source Sans Pro" panose="020B0503030403020204" pitchFamily="34" charset="0"/>
              </a:rPr>
              <a:t>for the first time</a:t>
            </a:r>
          </a:p>
        </p:txBody>
      </p:sp>
      <p:sp>
        <p:nvSpPr>
          <p:cNvPr id="2" name="Footer Placeholder 3">
            <a:extLst>
              <a:ext uri="{FF2B5EF4-FFF2-40B4-BE49-F238E27FC236}">
                <a16:creationId xmlns:a16="http://schemas.microsoft.com/office/drawing/2014/main" id="{F96A4E75-6287-3390-445C-0E3C87C91C21}"/>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spTree>
    <p:extLst>
      <p:ext uri="{BB962C8B-B14F-4D97-AF65-F5344CB8AC3E}">
        <p14:creationId xmlns:p14="http://schemas.microsoft.com/office/powerpoint/2010/main" val="34135076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DA8F704-0480-4D63-8DBF-0544F9B5227C}"/>
              </a:ext>
            </a:extLst>
          </p:cNvPr>
          <p:cNvSpPr txBox="1">
            <a:spLocks/>
          </p:cNvSpPr>
          <p:nvPr/>
        </p:nvSpPr>
        <p:spPr>
          <a:xfrm>
            <a:off x="896938" y="964579"/>
            <a:ext cx="9549688" cy="726109"/>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000" b="1" i="0" kern="1200" cap="all" baseline="0">
                <a:solidFill>
                  <a:schemeClr val="bg1"/>
                </a:solidFill>
                <a:latin typeface="Source Sans Pro SemiBold" panose="020B0603030403020204" pitchFamily="34" charset="0"/>
                <a:ea typeface="Source Sans Pro SemiBold" panose="020B0603030403020204" pitchFamily="34" charset="0"/>
                <a:cs typeface="+mj-cs"/>
              </a:defRPr>
            </a:lvl1pPr>
          </a:lstStyle>
          <a:p>
            <a:r>
              <a:rPr lang="en-US" sz="3200" cap="none" dirty="0">
                <a:latin typeface="+mn-lt"/>
              </a:rPr>
              <a:t>Connect with us!</a:t>
            </a:r>
          </a:p>
        </p:txBody>
      </p:sp>
      <p:sp>
        <p:nvSpPr>
          <p:cNvPr id="9" name="Text Placeholder 5">
            <a:extLst>
              <a:ext uri="{FF2B5EF4-FFF2-40B4-BE49-F238E27FC236}">
                <a16:creationId xmlns:a16="http://schemas.microsoft.com/office/drawing/2014/main" id="{B3EFB1A9-0D5D-4C29-B611-794B33C6FCA4}"/>
              </a:ext>
            </a:extLst>
          </p:cNvPr>
          <p:cNvSpPr>
            <a:spLocks noGrp="1"/>
          </p:cNvSpPr>
          <p:nvPr>
            <p:ph type="body" idx="1"/>
          </p:nvPr>
        </p:nvSpPr>
        <p:spPr>
          <a:xfrm>
            <a:off x="896940" y="1526992"/>
            <a:ext cx="6382316" cy="646331"/>
          </a:xfrm>
        </p:spPr>
        <p:txBody>
          <a:bodyPr wrap="square">
            <a:spAutoFit/>
          </a:bodyPr>
          <a:lstStyle/>
          <a:p>
            <a:pPr>
              <a:lnSpc>
                <a:spcPct val="100000"/>
              </a:lnSpc>
              <a:spcAft>
                <a:spcPts val="600"/>
              </a:spcAft>
            </a:pPr>
            <a:r>
              <a:rPr lang="en-US" sz="1800" b="0" dirty="0"/>
              <a:t>If you have a question or have an idea to share, </a:t>
            </a:r>
            <a:br>
              <a:rPr lang="en-US" sz="1800" b="0" dirty="0"/>
            </a:br>
            <a:r>
              <a:rPr lang="en-US" sz="1800" b="0" dirty="0"/>
              <a:t>please reach out!</a:t>
            </a:r>
          </a:p>
        </p:txBody>
      </p:sp>
      <p:pic>
        <p:nvPicPr>
          <p:cNvPr id="3" name="Picture 2" descr="A picture containing text, vector graphics&#10;&#10;Description automatically generated">
            <a:extLst>
              <a:ext uri="{FF2B5EF4-FFF2-40B4-BE49-F238E27FC236}">
                <a16:creationId xmlns:a16="http://schemas.microsoft.com/office/drawing/2014/main" id="{B08F77DE-85BB-4421-A502-0ED611DF5B6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7608129" y="2157434"/>
            <a:ext cx="2214155" cy="4007521"/>
          </a:xfrm>
          <a:prstGeom prst="rect">
            <a:avLst/>
          </a:prstGeom>
        </p:spPr>
      </p:pic>
      <p:grpSp>
        <p:nvGrpSpPr>
          <p:cNvPr id="19" name="Group 18">
            <a:extLst>
              <a:ext uri="{FF2B5EF4-FFF2-40B4-BE49-F238E27FC236}">
                <a16:creationId xmlns:a16="http://schemas.microsoft.com/office/drawing/2014/main" id="{95537A62-B3FE-4955-BE52-D29DC835AF43}"/>
              </a:ext>
            </a:extLst>
          </p:cNvPr>
          <p:cNvGrpSpPr/>
          <p:nvPr/>
        </p:nvGrpSpPr>
        <p:grpSpPr>
          <a:xfrm>
            <a:off x="896938" y="2735736"/>
            <a:ext cx="5724785" cy="1518283"/>
            <a:chOff x="896938" y="2899213"/>
            <a:chExt cx="5724785" cy="1518283"/>
          </a:xfrm>
        </p:grpSpPr>
        <p:sp>
          <p:nvSpPr>
            <p:cNvPr id="12" name="Text Placeholder 5">
              <a:extLst>
                <a:ext uri="{FF2B5EF4-FFF2-40B4-BE49-F238E27FC236}">
                  <a16:creationId xmlns:a16="http://schemas.microsoft.com/office/drawing/2014/main" id="{BCD58219-AB5F-4A67-90EA-346EDFFC922E}"/>
                </a:ext>
              </a:extLst>
            </p:cNvPr>
            <p:cNvSpPr txBox="1">
              <a:spLocks/>
            </p:cNvSpPr>
            <p:nvPr/>
          </p:nvSpPr>
          <p:spPr>
            <a:xfrm>
              <a:off x="896938" y="2899213"/>
              <a:ext cx="5724785" cy="817531"/>
            </a:xfrm>
            <a:prstGeom prst="rect">
              <a:avLst/>
            </a:prstGeom>
          </p:spPr>
          <p:txBody>
            <a:bodyPr vert="horz" wrap="square" lIns="91440" tIns="45720" rIns="91440" bIns="45720" rtlCol="0" anchor="t">
              <a:noAutofit/>
            </a:bodyPr>
            <a:lstStyle>
              <a:lvl1pPr marL="0" indent="0" algn="l" defTabSz="914377" rtl="0" eaLnBrk="1" latinLnBrk="0" hangingPunct="1">
                <a:lnSpc>
                  <a:spcPct val="120000"/>
                </a:lnSpc>
                <a:spcBef>
                  <a:spcPts val="0"/>
                </a:spcBef>
                <a:spcAft>
                  <a:spcPts val="1333"/>
                </a:spcAft>
                <a:buFont typeface="Arial" panose="020B0604020202020204" pitchFamily="34" charset="0"/>
                <a:buNone/>
                <a:defRPr sz="2133" b="1" kern="1200">
                  <a:solidFill>
                    <a:schemeClr val="bg1"/>
                  </a:solidFill>
                  <a:latin typeface="Source Sans Pro" panose="020B0503030403020204" pitchFamily="34" charset="0"/>
                  <a:ea typeface="Source Sans Pro" panose="020B0503030403020204" pitchFamily="34" charset="0"/>
                  <a:cs typeface="+mn-cs"/>
                </a:defRPr>
              </a:lvl1pPr>
              <a:lvl2pPr marL="457189" indent="0" algn="l" defTabSz="914377" rtl="0" eaLnBrk="1" latinLnBrk="0" hangingPunct="1">
                <a:lnSpc>
                  <a:spcPct val="120000"/>
                </a:lnSpc>
                <a:spcBef>
                  <a:spcPts val="0"/>
                </a:spcBef>
                <a:spcAft>
                  <a:spcPts val="1333"/>
                </a:spcAft>
                <a:buFont typeface="Arial" panose="020B0604020202020204" pitchFamily="34" charset="0"/>
                <a:buNone/>
                <a:defRPr sz="2000" b="1" kern="1200">
                  <a:solidFill>
                    <a:schemeClr val="tx1"/>
                  </a:solidFill>
                  <a:latin typeface="Source Sans Pro" panose="020B0503030403020204" pitchFamily="34" charset="0"/>
                  <a:ea typeface="Source Sans Pro" panose="020B0503030403020204" pitchFamily="34" charset="0"/>
                  <a:cs typeface="+mn-cs"/>
                </a:defRPr>
              </a:lvl2pPr>
              <a:lvl3pPr marL="914377" indent="0" algn="l" defTabSz="914377" rtl="0" eaLnBrk="1" latinLnBrk="0" hangingPunct="1">
                <a:lnSpc>
                  <a:spcPct val="120000"/>
                </a:lnSpc>
                <a:spcBef>
                  <a:spcPts val="0"/>
                </a:spcBef>
                <a:spcAft>
                  <a:spcPts val="1333"/>
                </a:spcAft>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3pPr>
              <a:lvl4pPr marL="1371566" indent="0" algn="l" defTabSz="914377" rtl="0" eaLnBrk="1" latinLnBrk="0" hangingPunct="1">
                <a:lnSpc>
                  <a:spcPct val="120000"/>
                </a:lnSpc>
                <a:spcBef>
                  <a:spcPts val="0"/>
                </a:spcBef>
                <a:spcAft>
                  <a:spcPts val="1333"/>
                </a:spcAft>
                <a:buFont typeface="Arial" panose="020B0604020202020204" pitchFamily="34" charset="0"/>
                <a:buNone/>
                <a:defRPr sz="1600" b="1" kern="1200">
                  <a:solidFill>
                    <a:schemeClr val="tx1"/>
                  </a:solidFill>
                  <a:latin typeface="Source Sans Pro" panose="020B0503030403020204" pitchFamily="34" charset="0"/>
                  <a:ea typeface="Source Sans Pro" panose="020B0503030403020204" pitchFamily="34" charset="0"/>
                  <a:cs typeface="+mn-cs"/>
                </a:defRPr>
              </a:lvl4pPr>
              <a:lvl5pPr marL="1828754" indent="0" algn="l" defTabSz="914377" rtl="0" eaLnBrk="1" latinLnBrk="0" hangingPunct="1">
                <a:lnSpc>
                  <a:spcPct val="120000"/>
                </a:lnSpc>
                <a:spcBef>
                  <a:spcPts val="0"/>
                </a:spcBef>
                <a:spcAft>
                  <a:spcPts val="1333"/>
                </a:spcAft>
                <a:buFont typeface="Arial" panose="020B0604020202020204" pitchFamily="34" charset="0"/>
                <a:buNone/>
                <a:defRPr sz="1600" b="1" kern="1200">
                  <a:solidFill>
                    <a:schemeClr val="tx1"/>
                  </a:solidFill>
                  <a:latin typeface="Source Sans Pro" panose="020B0503030403020204" pitchFamily="34" charset="0"/>
                  <a:ea typeface="Source Sans Pro" panose="020B0503030403020204" pitchFamily="34" charset="0"/>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Aft>
                  <a:spcPts val="0"/>
                </a:spcAft>
              </a:pPr>
              <a:r>
                <a:rPr lang="en-US" sz="2000" dirty="0">
                  <a:latin typeface="+mn-lt"/>
                  <a:ea typeface="Source Sans Pro SemiBold" panose="020B0603030403020204" pitchFamily="34" charset="0"/>
                </a:rPr>
                <a:t>Rodney Harrell, PhD</a:t>
              </a:r>
            </a:p>
            <a:p>
              <a:pPr>
                <a:lnSpc>
                  <a:spcPct val="100000"/>
                </a:lnSpc>
                <a:spcAft>
                  <a:spcPts val="0"/>
                </a:spcAft>
              </a:pPr>
              <a:r>
                <a:rPr lang="en-US" sz="1600" b="0" dirty="0">
                  <a:latin typeface="Arial Nova Light" panose="020B0304020202020204" pitchFamily="34" charset="0"/>
                </a:rPr>
                <a:t>Vice President, Family, Home and Community</a:t>
              </a:r>
            </a:p>
            <a:p>
              <a:pPr>
                <a:lnSpc>
                  <a:spcPct val="100000"/>
                </a:lnSpc>
                <a:spcAft>
                  <a:spcPts val="0"/>
                </a:spcAft>
              </a:pPr>
              <a:endParaRPr lang="en-US" sz="2000" b="0" dirty="0">
                <a:latin typeface="+mn-lt"/>
              </a:endParaRPr>
            </a:p>
          </p:txBody>
        </p:sp>
        <p:grpSp>
          <p:nvGrpSpPr>
            <p:cNvPr id="6" name="Group 5">
              <a:extLst>
                <a:ext uri="{FF2B5EF4-FFF2-40B4-BE49-F238E27FC236}">
                  <a16:creationId xmlns:a16="http://schemas.microsoft.com/office/drawing/2014/main" id="{05DFE313-BE2C-40FA-BBA5-B12A490774CC}"/>
                </a:ext>
              </a:extLst>
            </p:cNvPr>
            <p:cNvGrpSpPr/>
            <p:nvPr/>
          </p:nvGrpSpPr>
          <p:grpSpPr>
            <a:xfrm rot="20592987">
              <a:off x="1056005" y="3630944"/>
              <a:ext cx="2846733" cy="786552"/>
              <a:chOff x="5923146" y="613778"/>
              <a:chExt cx="2846733" cy="786552"/>
            </a:xfrm>
          </p:grpSpPr>
          <p:pic>
            <p:nvPicPr>
              <p:cNvPr id="7" name="Picture 6" descr="A picture containing ax, vector graphics, tool, silhouette&#10;&#10;Description automatically generated">
                <a:extLst>
                  <a:ext uri="{FF2B5EF4-FFF2-40B4-BE49-F238E27FC236}">
                    <a16:creationId xmlns:a16="http://schemas.microsoft.com/office/drawing/2014/main" id="{B422FC35-309C-47C6-BA7F-BBFE5C417770}"/>
                  </a:ext>
                </a:extLst>
              </p:cNvPr>
              <p:cNvPicPr>
                <a:picLocks noChangeAspect="1"/>
              </p:cNvPicPr>
              <p:nvPr/>
            </p:nvPicPr>
            <p:blipFill>
              <a:blip r:embed="rId3" cstate="print">
                <a:biLevel thresh="50000"/>
                <a:extLst>
                  <a:ext uri="{28A0092B-C50C-407E-A947-70E740481C1C}">
                    <a14:useLocalDpi xmlns:a14="http://schemas.microsoft.com/office/drawing/2010/main"/>
                  </a:ext>
                </a:extLst>
              </a:blip>
              <a:stretch>
                <a:fillRect/>
              </a:stretch>
            </p:blipFill>
            <p:spPr>
              <a:xfrm rot="1001663">
                <a:off x="5923146" y="613778"/>
                <a:ext cx="292608" cy="238109"/>
              </a:xfrm>
              <a:prstGeom prst="rect">
                <a:avLst/>
              </a:prstGeom>
            </p:spPr>
          </p:pic>
          <p:sp>
            <p:nvSpPr>
              <p:cNvPr id="10" name="TextBox 9">
                <a:extLst>
                  <a:ext uri="{FF2B5EF4-FFF2-40B4-BE49-F238E27FC236}">
                    <a16:creationId xmlns:a16="http://schemas.microsoft.com/office/drawing/2014/main" id="{51975D1E-B60E-47D5-927B-C7F73ED8C943}"/>
                  </a:ext>
                </a:extLst>
              </p:cNvPr>
              <p:cNvSpPr txBox="1"/>
              <p:nvPr/>
            </p:nvSpPr>
            <p:spPr>
              <a:xfrm rot="1001663">
                <a:off x="6153648" y="969443"/>
                <a:ext cx="2616231" cy="430887"/>
              </a:xfrm>
              <a:prstGeom prst="rect">
                <a:avLst/>
              </a:prstGeom>
              <a:noFill/>
            </p:spPr>
            <p:txBody>
              <a:bodyPr wrap="square" rtlCol="0">
                <a:noAutofit/>
              </a:bodyPr>
              <a:lstStyle/>
              <a:p>
                <a:r>
                  <a:rPr lang="en-US" sz="1600" dirty="0">
                    <a:solidFill>
                      <a:schemeClr val="bg1"/>
                    </a:solidFill>
                    <a:latin typeface="Arial Nova Light" panose="020B0304020202020204" pitchFamily="34" charset="0"/>
                    <a:ea typeface="Source Sans Pro" panose="020B0503030403020204" pitchFamily="34" charset="0"/>
                  </a:rPr>
                  <a:t>@</a:t>
                </a:r>
                <a:r>
                  <a:rPr lang="en-US" sz="1600" dirty="0" err="1">
                    <a:solidFill>
                      <a:schemeClr val="bg1"/>
                    </a:solidFill>
                    <a:latin typeface="Arial Nova Light" panose="020B0304020202020204" pitchFamily="34" charset="0"/>
                    <a:ea typeface="Source Sans Pro" panose="020B0503030403020204" pitchFamily="34" charset="0"/>
                  </a:rPr>
                  <a:t>DrUrbanPolicy</a:t>
                </a:r>
                <a:endParaRPr lang="en-US" sz="1600" dirty="0">
                  <a:solidFill>
                    <a:schemeClr val="bg1"/>
                  </a:solidFill>
                  <a:latin typeface="Arial Nova Light" panose="020B0304020202020204" pitchFamily="34" charset="0"/>
                  <a:ea typeface="Source Sans Pro" panose="020B0503030403020204" pitchFamily="34" charset="0"/>
                </a:endParaRPr>
              </a:p>
            </p:txBody>
          </p:sp>
        </p:grpSp>
        <p:grpSp>
          <p:nvGrpSpPr>
            <p:cNvPr id="18" name="Group 17">
              <a:extLst>
                <a:ext uri="{FF2B5EF4-FFF2-40B4-BE49-F238E27FC236}">
                  <a16:creationId xmlns:a16="http://schemas.microsoft.com/office/drawing/2014/main" id="{DFAD63C6-46A6-4F32-9AFC-CE6952FBF6D5}"/>
                </a:ext>
              </a:extLst>
            </p:cNvPr>
            <p:cNvGrpSpPr/>
            <p:nvPr/>
          </p:nvGrpSpPr>
          <p:grpSpPr>
            <a:xfrm>
              <a:off x="993497" y="3568928"/>
              <a:ext cx="2057719" cy="349359"/>
              <a:chOff x="993497" y="3568928"/>
              <a:chExt cx="2057719" cy="349359"/>
            </a:xfrm>
          </p:grpSpPr>
          <p:sp>
            <p:nvSpPr>
              <p:cNvPr id="5" name="Rectangle 4">
                <a:extLst>
                  <a:ext uri="{FF2B5EF4-FFF2-40B4-BE49-F238E27FC236}">
                    <a16:creationId xmlns:a16="http://schemas.microsoft.com/office/drawing/2014/main" id="{100F607F-9A9C-4BDC-B324-06303B3C82E0}"/>
                  </a:ext>
                </a:extLst>
              </p:cNvPr>
              <p:cNvSpPr/>
              <p:nvPr/>
            </p:nvSpPr>
            <p:spPr>
              <a:xfrm>
                <a:off x="1325551" y="3570517"/>
                <a:ext cx="1725665" cy="338554"/>
              </a:xfrm>
              <a:prstGeom prst="rect">
                <a:avLst/>
              </a:prstGeom>
            </p:spPr>
            <p:txBody>
              <a:bodyPr wrap="none">
                <a:spAutoFit/>
              </a:bodyPr>
              <a:lstStyle/>
              <a:p>
                <a:pPr>
                  <a:lnSpc>
                    <a:spcPct val="100000"/>
                  </a:lnSpc>
                  <a:spcAft>
                    <a:spcPts val="0"/>
                  </a:spcAft>
                </a:pPr>
                <a:r>
                  <a:rPr lang="en-US" sz="1600" dirty="0">
                    <a:solidFill>
                      <a:schemeClr val="bg1"/>
                    </a:solidFill>
                    <a:latin typeface="Arial Nova Light" panose="020B0304020202020204" pitchFamily="34" charset="0"/>
                    <a:ea typeface="Source Sans Pro" panose="020B0503030403020204" pitchFamily="34" charset="0"/>
                  </a:rPr>
                  <a:t>rharrell@aarp.org</a:t>
                </a:r>
              </a:p>
            </p:txBody>
          </p:sp>
          <p:pic>
            <p:nvPicPr>
              <p:cNvPr id="17" name="Graphic 16" descr="Envelope">
                <a:extLst>
                  <a:ext uri="{FF2B5EF4-FFF2-40B4-BE49-F238E27FC236}">
                    <a16:creationId xmlns:a16="http://schemas.microsoft.com/office/drawing/2014/main" id="{347BFFEA-9918-4D3A-BBA4-40FB0384C6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497" y="3568928"/>
                <a:ext cx="349359" cy="349359"/>
              </a:xfrm>
              <a:prstGeom prst="rect">
                <a:avLst/>
              </a:prstGeom>
            </p:spPr>
          </p:pic>
        </p:grpSp>
      </p:grpSp>
      <p:grpSp>
        <p:nvGrpSpPr>
          <p:cNvPr id="2" name="Group 1">
            <a:extLst>
              <a:ext uri="{FF2B5EF4-FFF2-40B4-BE49-F238E27FC236}">
                <a16:creationId xmlns:a16="http://schemas.microsoft.com/office/drawing/2014/main" id="{664ED050-A368-2493-8549-6EEA387C3C2F}"/>
              </a:ext>
            </a:extLst>
          </p:cNvPr>
          <p:cNvGrpSpPr/>
          <p:nvPr/>
        </p:nvGrpSpPr>
        <p:grpSpPr>
          <a:xfrm>
            <a:off x="896938" y="4593363"/>
            <a:ext cx="5724785" cy="978882"/>
            <a:chOff x="896938" y="2899213"/>
            <a:chExt cx="5724785" cy="978882"/>
          </a:xfrm>
        </p:grpSpPr>
        <p:sp>
          <p:nvSpPr>
            <p:cNvPr id="4" name="Text Placeholder 5">
              <a:extLst>
                <a:ext uri="{FF2B5EF4-FFF2-40B4-BE49-F238E27FC236}">
                  <a16:creationId xmlns:a16="http://schemas.microsoft.com/office/drawing/2014/main" id="{CDEA23BF-D921-FCB2-F76C-D2858AAF54AF}"/>
                </a:ext>
              </a:extLst>
            </p:cNvPr>
            <p:cNvSpPr txBox="1">
              <a:spLocks/>
            </p:cNvSpPr>
            <p:nvPr/>
          </p:nvSpPr>
          <p:spPr>
            <a:xfrm>
              <a:off x="896938" y="2899213"/>
              <a:ext cx="5724785" cy="817531"/>
            </a:xfrm>
            <a:prstGeom prst="rect">
              <a:avLst/>
            </a:prstGeom>
          </p:spPr>
          <p:txBody>
            <a:bodyPr vert="horz" wrap="square" lIns="91440" tIns="45720" rIns="91440" bIns="45720" rtlCol="0" anchor="t">
              <a:noAutofit/>
            </a:bodyPr>
            <a:lstStyle>
              <a:lvl1pPr marL="0" indent="0" algn="l" defTabSz="914377" rtl="0" eaLnBrk="1" latinLnBrk="0" hangingPunct="1">
                <a:lnSpc>
                  <a:spcPct val="120000"/>
                </a:lnSpc>
                <a:spcBef>
                  <a:spcPts val="0"/>
                </a:spcBef>
                <a:spcAft>
                  <a:spcPts val="1333"/>
                </a:spcAft>
                <a:buFont typeface="Arial" panose="020B0604020202020204" pitchFamily="34" charset="0"/>
                <a:buNone/>
                <a:defRPr sz="2133" b="1" kern="1200">
                  <a:solidFill>
                    <a:schemeClr val="bg1"/>
                  </a:solidFill>
                  <a:latin typeface="Source Sans Pro" panose="020B0503030403020204" pitchFamily="34" charset="0"/>
                  <a:ea typeface="Source Sans Pro" panose="020B0503030403020204" pitchFamily="34" charset="0"/>
                  <a:cs typeface="+mn-cs"/>
                </a:defRPr>
              </a:lvl1pPr>
              <a:lvl2pPr marL="457189" indent="0" algn="l" defTabSz="914377" rtl="0" eaLnBrk="1" latinLnBrk="0" hangingPunct="1">
                <a:lnSpc>
                  <a:spcPct val="120000"/>
                </a:lnSpc>
                <a:spcBef>
                  <a:spcPts val="0"/>
                </a:spcBef>
                <a:spcAft>
                  <a:spcPts val="1333"/>
                </a:spcAft>
                <a:buFont typeface="Arial" panose="020B0604020202020204" pitchFamily="34" charset="0"/>
                <a:buNone/>
                <a:defRPr sz="2000" b="1" kern="1200">
                  <a:solidFill>
                    <a:schemeClr val="tx1"/>
                  </a:solidFill>
                  <a:latin typeface="Source Sans Pro" panose="020B0503030403020204" pitchFamily="34" charset="0"/>
                  <a:ea typeface="Source Sans Pro" panose="020B0503030403020204" pitchFamily="34" charset="0"/>
                  <a:cs typeface="+mn-cs"/>
                </a:defRPr>
              </a:lvl2pPr>
              <a:lvl3pPr marL="914377" indent="0" algn="l" defTabSz="914377" rtl="0" eaLnBrk="1" latinLnBrk="0" hangingPunct="1">
                <a:lnSpc>
                  <a:spcPct val="120000"/>
                </a:lnSpc>
                <a:spcBef>
                  <a:spcPts val="0"/>
                </a:spcBef>
                <a:spcAft>
                  <a:spcPts val="1333"/>
                </a:spcAft>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3pPr>
              <a:lvl4pPr marL="1371566" indent="0" algn="l" defTabSz="914377" rtl="0" eaLnBrk="1" latinLnBrk="0" hangingPunct="1">
                <a:lnSpc>
                  <a:spcPct val="120000"/>
                </a:lnSpc>
                <a:spcBef>
                  <a:spcPts val="0"/>
                </a:spcBef>
                <a:spcAft>
                  <a:spcPts val="1333"/>
                </a:spcAft>
                <a:buFont typeface="Arial" panose="020B0604020202020204" pitchFamily="34" charset="0"/>
                <a:buNone/>
                <a:defRPr sz="1600" b="1" kern="1200">
                  <a:solidFill>
                    <a:schemeClr val="tx1"/>
                  </a:solidFill>
                  <a:latin typeface="Source Sans Pro" panose="020B0503030403020204" pitchFamily="34" charset="0"/>
                  <a:ea typeface="Source Sans Pro" panose="020B0503030403020204" pitchFamily="34" charset="0"/>
                  <a:cs typeface="+mn-cs"/>
                </a:defRPr>
              </a:lvl4pPr>
              <a:lvl5pPr marL="1828754" indent="0" algn="l" defTabSz="914377" rtl="0" eaLnBrk="1" latinLnBrk="0" hangingPunct="1">
                <a:lnSpc>
                  <a:spcPct val="120000"/>
                </a:lnSpc>
                <a:spcBef>
                  <a:spcPts val="0"/>
                </a:spcBef>
                <a:spcAft>
                  <a:spcPts val="1333"/>
                </a:spcAft>
                <a:buFont typeface="Arial" panose="020B0604020202020204" pitchFamily="34" charset="0"/>
                <a:buNone/>
                <a:defRPr sz="1600" b="1" kern="1200">
                  <a:solidFill>
                    <a:schemeClr val="tx1"/>
                  </a:solidFill>
                  <a:latin typeface="Source Sans Pro" panose="020B0503030403020204" pitchFamily="34" charset="0"/>
                  <a:ea typeface="Source Sans Pro" panose="020B0503030403020204" pitchFamily="34" charset="0"/>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Aft>
                  <a:spcPts val="0"/>
                </a:spcAft>
              </a:pPr>
              <a:r>
                <a:rPr lang="en-US" sz="2000" dirty="0">
                  <a:latin typeface="+mn-lt"/>
                  <a:ea typeface="Source Sans Pro SemiBold" panose="020B0603030403020204" pitchFamily="34" charset="0"/>
                </a:rPr>
                <a:t>Helena </a:t>
              </a:r>
              <a:r>
                <a:rPr lang="en-US" sz="2000" dirty="0" err="1">
                  <a:latin typeface="+mn-lt"/>
                  <a:ea typeface="Source Sans Pro SemiBold" panose="020B0603030403020204" pitchFamily="34" charset="0"/>
                </a:rPr>
                <a:t>Poda</a:t>
              </a:r>
              <a:endParaRPr lang="en-US" sz="2000" dirty="0">
                <a:latin typeface="+mn-lt"/>
                <a:ea typeface="Source Sans Pro SemiBold" panose="020B0603030403020204" pitchFamily="34" charset="0"/>
              </a:endParaRPr>
            </a:p>
            <a:p>
              <a:pPr>
                <a:lnSpc>
                  <a:spcPct val="100000"/>
                </a:lnSpc>
                <a:spcAft>
                  <a:spcPts val="0"/>
                </a:spcAft>
              </a:pPr>
              <a:r>
                <a:rPr lang="en-US" sz="1600" b="0" dirty="0">
                  <a:latin typeface="Arial Nova Light" panose="020B0304020202020204" pitchFamily="34" charset="0"/>
                </a:rPr>
                <a:t>Director, Strategic Relationships</a:t>
              </a:r>
            </a:p>
            <a:p>
              <a:pPr>
                <a:lnSpc>
                  <a:spcPct val="100000"/>
                </a:lnSpc>
                <a:spcAft>
                  <a:spcPts val="0"/>
                </a:spcAft>
              </a:pPr>
              <a:endParaRPr lang="en-US" sz="2000" b="0" dirty="0">
                <a:latin typeface="+mn-lt"/>
              </a:endParaRPr>
            </a:p>
          </p:txBody>
        </p:sp>
        <p:grpSp>
          <p:nvGrpSpPr>
            <p:cNvPr id="13" name="Group 12">
              <a:extLst>
                <a:ext uri="{FF2B5EF4-FFF2-40B4-BE49-F238E27FC236}">
                  <a16:creationId xmlns:a16="http://schemas.microsoft.com/office/drawing/2014/main" id="{F8F01714-0642-A53B-3481-A659077D7F2B}"/>
                </a:ext>
              </a:extLst>
            </p:cNvPr>
            <p:cNvGrpSpPr/>
            <p:nvPr/>
          </p:nvGrpSpPr>
          <p:grpSpPr>
            <a:xfrm>
              <a:off x="993497" y="3528736"/>
              <a:ext cx="2002511" cy="349359"/>
              <a:chOff x="993497" y="3528736"/>
              <a:chExt cx="2002511" cy="349359"/>
            </a:xfrm>
          </p:grpSpPr>
          <p:sp>
            <p:nvSpPr>
              <p:cNvPr id="14" name="Rectangle 13">
                <a:extLst>
                  <a:ext uri="{FF2B5EF4-FFF2-40B4-BE49-F238E27FC236}">
                    <a16:creationId xmlns:a16="http://schemas.microsoft.com/office/drawing/2014/main" id="{DC8FC6F3-54F6-A3DA-9B6C-54E50419A024}"/>
                  </a:ext>
                </a:extLst>
              </p:cNvPr>
              <p:cNvSpPr/>
              <p:nvPr/>
            </p:nvSpPr>
            <p:spPr>
              <a:xfrm>
                <a:off x="1325551" y="3530325"/>
                <a:ext cx="1670457" cy="338554"/>
              </a:xfrm>
              <a:prstGeom prst="rect">
                <a:avLst/>
              </a:prstGeom>
            </p:spPr>
            <p:txBody>
              <a:bodyPr wrap="none" lIns="91440" tIns="45720" rIns="91440" bIns="45720" anchor="t">
                <a:spAutoFit/>
              </a:bodyPr>
              <a:lstStyle/>
              <a:p>
                <a:pPr>
                  <a:lnSpc>
                    <a:spcPct val="100000"/>
                  </a:lnSpc>
                  <a:spcAft>
                    <a:spcPts val="0"/>
                  </a:spcAft>
                </a:pPr>
                <a:r>
                  <a:rPr lang="en-US" sz="1600" dirty="0">
                    <a:solidFill>
                      <a:schemeClr val="bg1"/>
                    </a:solidFill>
                    <a:latin typeface="Arial Nova Light"/>
                    <a:ea typeface="Source Sans Pro"/>
                  </a:rPr>
                  <a:t>hpoda@aarp.org</a:t>
                </a:r>
              </a:p>
            </p:txBody>
          </p:sp>
          <p:pic>
            <p:nvPicPr>
              <p:cNvPr id="15" name="Graphic 14" descr="Envelope">
                <a:extLst>
                  <a:ext uri="{FF2B5EF4-FFF2-40B4-BE49-F238E27FC236}">
                    <a16:creationId xmlns:a16="http://schemas.microsoft.com/office/drawing/2014/main" id="{C545C89F-367D-FCBC-F733-28D7612EE25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497" y="3528736"/>
                <a:ext cx="349359" cy="349359"/>
              </a:xfrm>
              <a:prstGeom prst="rect">
                <a:avLst/>
              </a:prstGeom>
            </p:spPr>
          </p:pic>
        </p:grpSp>
      </p:grpSp>
      <p:sp>
        <p:nvSpPr>
          <p:cNvPr id="11" name="Footer Placeholder 3">
            <a:extLst>
              <a:ext uri="{FF2B5EF4-FFF2-40B4-BE49-F238E27FC236}">
                <a16:creationId xmlns:a16="http://schemas.microsoft.com/office/drawing/2014/main" id="{E63A47F3-6A20-5B63-9AF4-FBEC170AC50E}"/>
              </a:ext>
            </a:extLst>
          </p:cNvPr>
          <p:cNvSpPr txBox="1">
            <a:spLocks/>
          </p:cNvSpPr>
          <p:nvPr/>
        </p:nvSpPr>
        <p:spPr>
          <a:xfrm>
            <a:off x="993497"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spTree>
    <p:extLst>
      <p:ext uri="{BB962C8B-B14F-4D97-AF65-F5344CB8AC3E}">
        <p14:creationId xmlns:p14="http://schemas.microsoft.com/office/powerpoint/2010/main" val="53254486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86461-E902-0CEC-3645-6EC460CC8DC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95109B3-6561-9223-87EF-F03BF9FDEB36}"/>
              </a:ext>
            </a:extLst>
          </p:cNvPr>
          <p:cNvSpPr txBox="1"/>
          <p:nvPr/>
        </p:nvSpPr>
        <p:spPr>
          <a:xfrm>
            <a:off x="4169259" y="3059668"/>
            <a:ext cx="3853491" cy="1015663"/>
          </a:xfrm>
          <a:prstGeom prst="rect">
            <a:avLst/>
          </a:prstGeom>
          <a:noFill/>
        </p:spPr>
        <p:txBody>
          <a:bodyPr wrap="none" rtlCol="0">
            <a:spAutoFit/>
          </a:bodyPr>
          <a:lstStyle/>
          <a:p>
            <a:pPr algn="ctr"/>
            <a:r>
              <a:rPr lang="en-US" sz="6000" dirty="0">
                <a:solidFill>
                  <a:schemeClr val="bg1"/>
                </a:solidFill>
                <a:latin typeface="Arial Nova Light" panose="020B0304020202020204" pitchFamily="34" charset="0"/>
              </a:rPr>
              <a:t>Thank you!</a:t>
            </a:r>
          </a:p>
        </p:txBody>
      </p:sp>
    </p:spTree>
    <p:extLst>
      <p:ext uri="{BB962C8B-B14F-4D97-AF65-F5344CB8AC3E}">
        <p14:creationId xmlns:p14="http://schemas.microsoft.com/office/powerpoint/2010/main" val="137231782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26621B-3032-4D14-875A-8816B2ED6E38}"/>
              </a:ext>
            </a:extLst>
          </p:cNvPr>
          <p:cNvSpPr txBox="1"/>
          <p:nvPr/>
        </p:nvSpPr>
        <p:spPr>
          <a:xfrm>
            <a:off x="952024" y="2481869"/>
            <a:ext cx="4086887" cy="2246769"/>
          </a:xfrm>
          <a:prstGeom prst="rect">
            <a:avLst/>
          </a:prstGeom>
          <a:noFill/>
        </p:spPr>
        <p:txBody>
          <a:bodyPr wrap="square" lIns="91440" tIns="45720" rIns="91440" bIns="45720" rtlCol="0" anchor="t">
            <a:spAutoFit/>
          </a:bodyPr>
          <a:lstStyle/>
          <a:p>
            <a:pPr algn="ctr">
              <a:spcAft>
                <a:spcPts val="1400"/>
              </a:spcAft>
            </a:pPr>
            <a:r>
              <a:rPr lang="en-US" sz="2800" b="1" dirty="0">
                <a:solidFill>
                  <a:schemeClr val="bg1"/>
                </a:solidFill>
                <a:latin typeface="Arial"/>
                <a:ea typeface="Source Sans Pro"/>
                <a:cs typeface="Arial"/>
              </a:rPr>
              <a:t>Nearly</a:t>
            </a:r>
            <a:r>
              <a:rPr lang="en-US" sz="2800" b="1" dirty="0">
                <a:solidFill>
                  <a:schemeClr val="bg1"/>
                </a:solidFill>
                <a:ea typeface="Source Sans Pro"/>
              </a:rPr>
              <a:t> 80% of </a:t>
            </a:r>
            <a:br>
              <a:rPr lang="en-US" sz="2800" b="1" dirty="0">
                <a:solidFill>
                  <a:schemeClr val="bg1"/>
                </a:solidFill>
                <a:ea typeface="Source Sans Pro"/>
              </a:rPr>
            </a:br>
            <a:r>
              <a:rPr lang="en-US" sz="2800" b="1" dirty="0">
                <a:solidFill>
                  <a:schemeClr val="bg1"/>
                </a:solidFill>
                <a:ea typeface="Source Sans Pro"/>
              </a:rPr>
              <a:t>those 50-plus</a:t>
            </a:r>
            <a:br>
              <a:rPr lang="en-US" sz="2800" dirty="0">
                <a:latin typeface="Arial Nova Light" panose="020B0304020202020204" pitchFamily="34" charset="0"/>
                <a:ea typeface="Source Sans Pro" panose="020B0503030403020204" pitchFamily="34" charset="0"/>
              </a:rPr>
            </a:br>
            <a:r>
              <a:rPr lang="en-US" sz="2800" dirty="0">
                <a:solidFill>
                  <a:schemeClr val="bg1"/>
                </a:solidFill>
                <a:latin typeface="Arial Nova Light"/>
                <a:ea typeface="Source Sans Pro Light"/>
              </a:rPr>
              <a:t>want to stay in their </a:t>
            </a:r>
            <a:r>
              <a:rPr lang="en-US" sz="2800" u="sng" dirty="0">
                <a:solidFill>
                  <a:schemeClr val="bg1"/>
                </a:solidFill>
                <a:latin typeface="Arial Nova Light"/>
                <a:ea typeface="Source Sans Pro Light"/>
              </a:rPr>
              <a:t>communities</a:t>
            </a:r>
            <a:r>
              <a:rPr lang="en-US" sz="2800" dirty="0">
                <a:solidFill>
                  <a:schemeClr val="bg1"/>
                </a:solidFill>
                <a:latin typeface="Arial Nova Light"/>
                <a:ea typeface="Source Sans Pro Light"/>
              </a:rPr>
              <a:t> and </a:t>
            </a:r>
            <a:r>
              <a:rPr lang="en-US" sz="2800" u="sng" dirty="0">
                <a:solidFill>
                  <a:schemeClr val="bg1"/>
                </a:solidFill>
                <a:latin typeface="Arial Nova Light"/>
                <a:ea typeface="Source Sans Pro Light"/>
              </a:rPr>
              <a:t>homes</a:t>
            </a:r>
            <a:r>
              <a:rPr lang="en-US" sz="2800" dirty="0">
                <a:solidFill>
                  <a:schemeClr val="bg1"/>
                </a:solidFill>
                <a:latin typeface="Arial Nova Light"/>
                <a:ea typeface="Source Sans Pro Light"/>
              </a:rPr>
              <a:t> as they age</a:t>
            </a:r>
          </a:p>
        </p:txBody>
      </p:sp>
      <p:grpSp>
        <p:nvGrpSpPr>
          <p:cNvPr id="3" name="Group 2">
            <a:extLst>
              <a:ext uri="{FF2B5EF4-FFF2-40B4-BE49-F238E27FC236}">
                <a16:creationId xmlns:a16="http://schemas.microsoft.com/office/drawing/2014/main" id="{1C6A0689-E248-95A0-A60D-FBC96CF1AB2F}"/>
              </a:ext>
            </a:extLst>
          </p:cNvPr>
          <p:cNvGrpSpPr/>
          <p:nvPr/>
        </p:nvGrpSpPr>
        <p:grpSpPr>
          <a:xfrm>
            <a:off x="6793613" y="2071194"/>
            <a:ext cx="4748033" cy="2968471"/>
            <a:chOff x="6793613" y="2071194"/>
            <a:chExt cx="4748033" cy="2968471"/>
          </a:xfrm>
        </p:grpSpPr>
        <p:grpSp>
          <p:nvGrpSpPr>
            <p:cNvPr id="189" name="Graphic 10" descr="Man">
              <a:extLst>
                <a:ext uri="{FF2B5EF4-FFF2-40B4-BE49-F238E27FC236}">
                  <a16:creationId xmlns:a16="http://schemas.microsoft.com/office/drawing/2014/main" id="{E5187CE7-B82F-4A88-967E-62BE530EAE6C}"/>
                </a:ext>
              </a:extLst>
            </p:cNvPr>
            <p:cNvGrpSpPr/>
            <p:nvPr/>
          </p:nvGrpSpPr>
          <p:grpSpPr>
            <a:xfrm>
              <a:off x="6793613" y="2071194"/>
              <a:ext cx="267942" cy="498242"/>
              <a:chOff x="4933325" y="3442073"/>
              <a:chExt cx="191751" cy="392218"/>
            </a:xfrm>
            <a:solidFill>
              <a:srgbClr val="D60F00"/>
            </a:solidFill>
          </p:grpSpPr>
          <p:sp>
            <p:nvSpPr>
              <p:cNvPr id="202" name="Freeform: Shape 201">
                <a:extLst>
                  <a:ext uri="{FF2B5EF4-FFF2-40B4-BE49-F238E27FC236}">
                    <a16:creationId xmlns:a16="http://schemas.microsoft.com/office/drawing/2014/main" id="{32F8BA53-C586-4ECB-B5CE-351DEDDC6B7E}"/>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203" name="Freeform: Shape 202">
                <a:extLst>
                  <a:ext uri="{FF2B5EF4-FFF2-40B4-BE49-F238E27FC236}">
                    <a16:creationId xmlns:a16="http://schemas.microsoft.com/office/drawing/2014/main" id="{1B013EE1-9B45-409D-8F25-DFDE1E172468}"/>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90" name="Graphic 10" descr="Man">
              <a:extLst>
                <a:ext uri="{FF2B5EF4-FFF2-40B4-BE49-F238E27FC236}">
                  <a16:creationId xmlns:a16="http://schemas.microsoft.com/office/drawing/2014/main" id="{48AF3889-310D-441D-B7C4-9AF7E3113E30}"/>
                </a:ext>
              </a:extLst>
            </p:cNvPr>
            <p:cNvGrpSpPr/>
            <p:nvPr/>
          </p:nvGrpSpPr>
          <p:grpSpPr>
            <a:xfrm>
              <a:off x="6793613" y="2688751"/>
              <a:ext cx="267942" cy="498242"/>
              <a:chOff x="4933325" y="3442073"/>
              <a:chExt cx="191751" cy="392218"/>
            </a:xfrm>
            <a:solidFill>
              <a:srgbClr val="D60F00"/>
            </a:solidFill>
          </p:grpSpPr>
          <p:sp>
            <p:nvSpPr>
              <p:cNvPr id="200" name="Freeform: Shape 199">
                <a:extLst>
                  <a:ext uri="{FF2B5EF4-FFF2-40B4-BE49-F238E27FC236}">
                    <a16:creationId xmlns:a16="http://schemas.microsoft.com/office/drawing/2014/main" id="{342A3BDD-BC73-4393-BF92-2D5E1809E183}"/>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201" name="Freeform: Shape 200">
                <a:extLst>
                  <a:ext uri="{FF2B5EF4-FFF2-40B4-BE49-F238E27FC236}">
                    <a16:creationId xmlns:a16="http://schemas.microsoft.com/office/drawing/2014/main" id="{92917E28-D4EC-49A7-BEA2-1EF93151B4C0}"/>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91" name="Graphic 10" descr="Man">
              <a:extLst>
                <a:ext uri="{FF2B5EF4-FFF2-40B4-BE49-F238E27FC236}">
                  <a16:creationId xmlns:a16="http://schemas.microsoft.com/office/drawing/2014/main" id="{5F64D331-7F88-4972-89BC-315A6990ED39}"/>
                </a:ext>
              </a:extLst>
            </p:cNvPr>
            <p:cNvGrpSpPr/>
            <p:nvPr/>
          </p:nvGrpSpPr>
          <p:grpSpPr>
            <a:xfrm>
              <a:off x="6793613" y="3306309"/>
              <a:ext cx="267942" cy="498242"/>
              <a:chOff x="4933325" y="3442073"/>
              <a:chExt cx="191751" cy="392218"/>
            </a:xfrm>
            <a:solidFill>
              <a:srgbClr val="D60F00"/>
            </a:solidFill>
          </p:grpSpPr>
          <p:sp>
            <p:nvSpPr>
              <p:cNvPr id="198" name="Freeform: Shape 197">
                <a:extLst>
                  <a:ext uri="{FF2B5EF4-FFF2-40B4-BE49-F238E27FC236}">
                    <a16:creationId xmlns:a16="http://schemas.microsoft.com/office/drawing/2014/main" id="{C162BFA8-02F1-494E-AAC3-63E563C0A82D}"/>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99" name="Freeform: Shape 198">
                <a:extLst>
                  <a:ext uri="{FF2B5EF4-FFF2-40B4-BE49-F238E27FC236}">
                    <a16:creationId xmlns:a16="http://schemas.microsoft.com/office/drawing/2014/main" id="{63196533-5294-48C7-AA4F-306C6A5F6863}"/>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92" name="Graphic 10" descr="Man">
              <a:extLst>
                <a:ext uri="{FF2B5EF4-FFF2-40B4-BE49-F238E27FC236}">
                  <a16:creationId xmlns:a16="http://schemas.microsoft.com/office/drawing/2014/main" id="{DB8E1D50-A09D-49DF-A7EE-52F954B04B85}"/>
                </a:ext>
              </a:extLst>
            </p:cNvPr>
            <p:cNvGrpSpPr/>
            <p:nvPr/>
          </p:nvGrpSpPr>
          <p:grpSpPr>
            <a:xfrm>
              <a:off x="6793613" y="3923866"/>
              <a:ext cx="267942" cy="498242"/>
              <a:chOff x="4933325" y="3442073"/>
              <a:chExt cx="191751" cy="392218"/>
            </a:xfrm>
            <a:solidFill>
              <a:srgbClr val="D60F00"/>
            </a:solidFill>
          </p:grpSpPr>
          <p:sp>
            <p:nvSpPr>
              <p:cNvPr id="196" name="Freeform: Shape 195">
                <a:extLst>
                  <a:ext uri="{FF2B5EF4-FFF2-40B4-BE49-F238E27FC236}">
                    <a16:creationId xmlns:a16="http://schemas.microsoft.com/office/drawing/2014/main" id="{C8BE5D39-C29D-4391-BF09-1775F608D5DB}"/>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97" name="Freeform: Shape 196">
                <a:extLst>
                  <a:ext uri="{FF2B5EF4-FFF2-40B4-BE49-F238E27FC236}">
                    <a16:creationId xmlns:a16="http://schemas.microsoft.com/office/drawing/2014/main" id="{B085ADE3-6E16-44D2-A4AC-02F34F9A5491}"/>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93" name="Graphic 10" descr="Man">
              <a:extLst>
                <a:ext uri="{FF2B5EF4-FFF2-40B4-BE49-F238E27FC236}">
                  <a16:creationId xmlns:a16="http://schemas.microsoft.com/office/drawing/2014/main" id="{5C5ADC73-89BB-4625-89E4-DD9EB15038E8}"/>
                </a:ext>
              </a:extLst>
            </p:cNvPr>
            <p:cNvGrpSpPr/>
            <p:nvPr/>
          </p:nvGrpSpPr>
          <p:grpSpPr>
            <a:xfrm>
              <a:off x="6793613" y="4541423"/>
              <a:ext cx="267942" cy="498242"/>
              <a:chOff x="4933325" y="3442073"/>
              <a:chExt cx="191751" cy="392218"/>
            </a:xfrm>
            <a:solidFill>
              <a:srgbClr val="D60F00"/>
            </a:solidFill>
          </p:grpSpPr>
          <p:sp>
            <p:nvSpPr>
              <p:cNvPr id="194" name="Freeform: Shape 193">
                <a:extLst>
                  <a:ext uri="{FF2B5EF4-FFF2-40B4-BE49-F238E27FC236}">
                    <a16:creationId xmlns:a16="http://schemas.microsoft.com/office/drawing/2014/main" id="{44C86B23-CDEA-4639-89F6-2084CB5B0086}"/>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95" name="Freeform: Shape 194">
                <a:extLst>
                  <a:ext uri="{FF2B5EF4-FFF2-40B4-BE49-F238E27FC236}">
                    <a16:creationId xmlns:a16="http://schemas.microsoft.com/office/drawing/2014/main" id="{26352407-859B-4CF7-8F73-3BFAAED7DDA4}"/>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74" name="Graphic 10" descr="Man">
              <a:extLst>
                <a:ext uri="{FF2B5EF4-FFF2-40B4-BE49-F238E27FC236}">
                  <a16:creationId xmlns:a16="http://schemas.microsoft.com/office/drawing/2014/main" id="{11A805D1-7288-44C5-9A9F-A925096C40E7}"/>
                </a:ext>
              </a:extLst>
            </p:cNvPr>
            <p:cNvGrpSpPr/>
            <p:nvPr/>
          </p:nvGrpSpPr>
          <p:grpSpPr>
            <a:xfrm>
              <a:off x="7200893" y="2071194"/>
              <a:ext cx="267942" cy="498242"/>
              <a:chOff x="4933325" y="3442073"/>
              <a:chExt cx="191751" cy="392218"/>
            </a:xfrm>
            <a:solidFill>
              <a:srgbClr val="D60F00"/>
            </a:solidFill>
          </p:grpSpPr>
          <p:sp>
            <p:nvSpPr>
              <p:cNvPr id="187" name="Freeform: Shape 186">
                <a:extLst>
                  <a:ext uri="{FF2B5EF4-FFF2-40B4-BE49-F238E27FC236}">
                    <a16:creationId xmlns:a16="http://schemas.microsoft.com/office/drawing/2014/main" id="{2909DF25-C725-466D-A747-F1F3CF0A36F0}"/>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88" name="Freeform: Shape 187">
                <a:extLst>
                  <a:ext uri="{FF2B5EF4-FFF2-40B4-BE49-F238E27FC236}">
                    <a16:creationId xmlns:a16="http://schemas.microsoft.com/office/drawing/2014/main" id="{112C5481-DEFF-4BB3-9E37-F1CA497079C1}"/>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75" name="Graphic 10" descr="Man">
              <a:extLst>
                <a:ext uri="{FF2B5EF4-FFF2-40B4-BE49-F238E27FC236}">
                  <a16:creationId xmlns:a16="http://schemas.microsoft.com/office/drawing/2014/main" id="{E6A8F87B-9F3D-4D5E-B4CF-B59BB710A878}"/>
                </a:ext>
              </a:extLst>
            </p:cNvPr>
            <p:cNvGrpSpPr/>
            <p:nvPr/>
          </p:nvGrpSpPr>
          <p:grpSpPr>
            <a:xfrm>
              <a:off x="7200893" y="2688751"/>
              <a:ext cx="267942" cy="498242"/>
              <a:chOff x="4933325" y="3442073"/>
              <a:chExt cx="191751" cy="392218"/>
            </a:xfrm>
            <a:solidFill>
              <a:srgbClr val="D60F00"/>
            </a:solidFill>
          </p:grpSpPr>
          <p:sp>
            <p:nvSpPr>
              <p:cNvPr id="185" name="Freeform: Shape 184">
                <a:extLst>
                  <a:ext uri="{FF2B5EF4-FFF2-40B4-BE49-F238E27FC236}">
                    <a16:creationId xmlns:a16="http://schemas.microsoft.com/office/drawing/2014/main" id="{BDAF902C-25B4-4A8B-AD5B-4DB39D79C748}"/>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86" name="Freeform: Shape 185">
                <a:extLst>
                  <a:ext uri="{FF2B5EF4-FFF2-40B4-BE49-F238E27FC236}">
                    <a16:creationId xmlns:a16="http://schemas.microsoft.com/office/drawing/2014/main" id="{F0F5736D-388E-4E36-BE24-A63E7C06C21C}"/>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76" name="Graphic 10" descr="Man">
              <a:extLst>
                <a:ext uri="{FF2B5EF4-FFF2-40B4-BE49-F238E27FC236}">
                  <a16:creationId xmlns:a16="http://schemas.microsoft.com/office/drawing/2014/main" id="{63D2493D-B576-46A8-927F-325153B54DAC}"/>
                </a:ext>
              </a:extLst>
            </p:cNvPr>
            <p:cNvGrpSpPr/>
            <p:nvPr/>
          </p:nvGrpSpPr>
          <p:grpSpPr>
            <a:xfrm>
              <a:off x="7200893" y="3306309"/>
              <a:ext cx="267942" cy="498242"/>
              <a:chOff x="4933325" y="3442073"/>
              <a:chExt cx="191751" cy="392218"/>
            </a:xfrm>
            <a:solidFill>
              <a:srgbClr val="D60F00"/>
            </a:solidFill>
          </p:grpSpPr>
          <p:sp>
            <p:nvSpPr>
              <p:cNvPr id="183" name="Freeform: Shape 182">
                <a:extLst>
                  <a:ext uri="{FF2B5EF4-FFF2-40B4-BE49-F238E27FC236}">
                    <a16:creationId xmlns:a16="http://schemas.microsoft.com/office/drawing/2014/main" id="{37A3191F-93B7-41CB-9FFD-F59E46AFD4FC}"/>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84" name="Freeform: Shape 183">
                <a:extLst>
                  <a:ext uri="{FF2B5EF4-FFF2-40B4-BE49-F238E27FC236}">
                    <a16:creationId xmlns:a16="http://schemas.microsoft.com/office/drawing/2014/main" id="{ABEE6D92-C0F8-4342-9BA5-24B617E8DEDD}"/>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77" name="Graphic 10" descr="Man">
              <a:extLst>
                <a:ext uri="{FF2B5EF4-FFF2-40B4-BE49-F238E27FC236}">
                  <a16:creationId xmlns:a16="http://schemas.microsoft.com/office/drawing/2014/main" id="{DE04F25A-F5F1-4050-AE1F-AD77FA5A9789}"/>
                </a:ext>
              </a:extLst>
            </p:cNvPr>
            <p:cNvGrpSpPr/>
            <p:nvPr/>
          </p:nvGrpSpPr>
          <p:grpSpPr>
            <a:xfrm>
              <a:off x="7200893" y="3923866"/>
              <a:ext cx="267942" cy="498242"/>
              <a:chOff x="4933325" y="3442073"/>
              <a:chExt cx="191751" cy="392218"/>
            </a:xfrm>
            <a:solidFill>
              <a:srgbClr val="D60F00"/>
            </a:solidFill>
          </p:grpSpPr>
          <p:sp>
            <p:nvSpPr>
              <p:cNvPr id="181" name="Freeform: Shape 180">
                <a:extLst>
                  <a:ext uri="{FF2B5EF4-FFF2-40B4-BE49-F238E27FC236}">
                    <a16:creationId xmlns:a16="http://schemas.microsoft.com/office/drawing/2014/main" id="{C27C4930-684C-42B5-939E-10FA9D825575}"/>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82" name="Freeform: Shape 181">
                <a:extLst>
                  <a:ext uri="{FF2B5EF4-FFF2-40B4-BE49-F238E27FC236}">
                    <a16:creationId xmlns:a16="http://schemas.microsoft.com/office/drawing/2014/main" id="{59064EE6-FED0-45C8-8C7A-77B645748217}"/>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78" name="Graphic 10" descr="Man">
              <a:extLst>
                <a:ext uri="{FF2B5EF4-FFF2-40B4-BE49-F238E27FC236}">
                  <a16:creationId xmlns:a16="http://schemas.microsoft.com/office/drawing/2014/main" id="{62D96730-F338-4D9E-A998-94A055D7C8A3}"/>
                </a:ext>
              </a:extLst>
            </p:cNvPr>
            <p:cNvGrpSpPr/>
            <p:nvPr/>
          </p:nvGrpSpPr>
          <p:grpSpPr>
            <a:xfrm>
              <a:off x="7200893" y="4541423"/>
              <a:ext cx="267942" cy="498242"/>
              <a:chOff x="4933325" y="3442073"/>
              <a:chExt cx="191751" cy="392218"/>
            </a:xfrm>
            <a:solidFill>
              <a:srgbClr val="D60F00"/>
            </a:solidFill>
          </p:grpSpPr>
          <p:sp>
            <p:nvSpPr>
              <p:cNvPr id="179" name="Freeform: Shape 178">
                <a:extLst>
                  <a:ext uri="{FF2B5EF4-FFF2-40B4-BE49-F238E27FC236}">
                    <a16:creationId xmlns:a16="http://schemas.microsoft.com/office/drawing/2014/main" id="{F6AD49BF-58BB-4D36-96F0-AB7C6877716F}"/>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80" name="Freeform: Shape 179">
                <a:extLst>
                  <a:ext uri="{FF2B5EF4-FFF2-40B4-BE49-F238E27FC236}">
                    <a16:creationId xmlns:a16="http://schemas.microsoft.com/office/drawing/2014/main" id="{10A34EA8-66BF-4BEA-9FA7-79579DEE5443}"/>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59" name="Graphic 10" descr="Man">
              <a:extLst>
                <a:ext uri="{FF2B5EF4-FFF2-40B4-BE49-F238E27FC236}">
                  <a16:creationId xmlns:a16="http://schemas.microsoft.com/office/drawing/2014/main" id="{E4701D7E-DCBF-4D43-A38C-4450C6EB1576}"/>
                </a:ext>
              </a:extLst>
            </p:cNvPr>
            <p:cNvGrpSpPr/>
            <p:nvPr/>
          </p:nvGrpSpPr>
          <p:grpSpPr>
            <a:xfrm>
              <a:off x="7608175" y="2071194"/>
              <a:ext cx="267942" cy="498242"/>
              <a:chOff x="4933325" y="3442073"/>
              <a:chExt cx="191751" cy="392218"/>
            </a:xfrm>
            <a:solidFill>
              <a:srgbClr val="D60F00"/>
            </a:solidFill>
          </p:grpSpPr>
          <p:sp>
            <p:nvSpPr>
              <p:cNvPr id="172" name="Freeform: Shape 171">
                <a:extLst>
                  <a:ext uri="{FF2B5EF4-FFF2-40B4-BE49-F238E27FC236}">
                    <a16:creationId xmlns:a16="http://schemas.microsoft.com/office/drawing/2014/main" id="{3281BE2E-69B0-49AD-B8A5-A68E62E55C67}"/>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73" name="Freeform: Shape 172">
                <a:extLst>
                  <a:ext uri="{FF2B5EF4-FFF2-40B4-BE49-F238E27FC236}">
                    <a16:creationId xmlns:a16="http://schemas.microsoft.com/office/drawing/2014/main" id="{82CB5DB4-DDBE-4E4A-8A21-940734309DE8}"/>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60" name="Graphic 10" descr="Man">
              <a:extLst>
                <a:ext uri="{FF2B5EF4-FFF2-40B4-BE49-F238E27FC236}">
                  <a16:creationId xmlns:a16="http://schemas.microsoft.com/office/drawing/2014/main" id="{485DDC47-8E10-4006-BA5E-9718F37722A1}"/>
                </a:ext>
              </a:extLst>
            </p:cNvPr>
            <p:cNvGrpSpPr/>
            <p:nvPr/>
          </p:nvGrpSpPr>
          <p:grpSpPr>
            <a:xfrm>
              <a:off x="7608175" y="2688751"/>
              <a:ext cx="267942" cy="498242"/>
              <a:chOff x="4933325" y="3442073"/>
              <a:chExt cx="191751" cy="392218"/>
            </a:xfrm>
            <a:solidFill>
              <a:srgbClr val="D60F00"/>
            </a:solidFill>
          </p:grpSpPr>
          <p:sp>
            <p:nvSpPr>
              <p:cNvPr id="170" name="Freeform: Shape 169">
                <a:extLst>
                  <a:ext uri="{FF2B5EF4-FFF2-40B4-BE49-F238E27FC236}">
                    <a16:creationId xmlns:a16="http://schemas.microsoft.com/office/drawing/2014/main" id="{B7CF66AF-BF07-4954-9433-38CFB5AD9A2F}"/>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71" name="Freeform: Shape 170">
                <a:extLst>
                  <a:ext uri="{FF2B5EF4-FFF2-40B4-BE49-F238E27FC236}">
                    <a16:creationId xmlns:a16="http://schemas.microsoft.com/office/drawing/2014/main" id="{DAFDAB69-7105-4E6F-9DA3-07C44670C55B}"/>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61" name="Graphic 10" descr="Man">
              <a:extLst>
                <a:ext uri="{FF2B5EF4-FFF2-40B4-BE49-F238E27FC236}">
                  <a16:creationId xmlns:a16="http://schemas.microsoft.com/office/drawing/2014/main" id="{C493E789-B8FD-488E-A797-E00046840E2D}"/>
                </a:ext>
              </a:extLst>
            </p:cNvPr>
            <p:cNvGrpSpPr/>
            <p:nvPr/>
          </p:nvGrpSpPr>
          <p:grpSpPr>
            <a:xfrm>
              <a:off x="7608175" y="3306309"/>
              <a:ext cx="267942" cy="498242"/>
              <a:chOff x="4933325" y="3442073"/>
              <a:chExt cx="191751" cy="392218"/>
            </a:xfrm>
            <a:solidFill>
              <a:srgbClr val="D60F00"/>
            </a:solidFill>
          </p:grpSpPr>
          <p:sp>
            <p:nvSpPr>
              <p:cNvPr id="168" name="Freeform: Shape 167">
                <a:extLst>
                  <a:ext uri="{FF2B5EF4-FFF2-40B4-BE49-F238E27FC236}">
                    <a16:creationId xmlns:a16="http://schemas.microsoft.com/office/drawing/2014/main" id="{641349B8-3C74-46F3-A840-7FE4495E8906}"/>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69" name="Freeform: Shape 168">
                <a:extLst>
                  <a:ext uri="{FF2B5EF4-FFF2-40B4-BE49-F238E27FC236}">
                    <a16:creationId xmlns:a16="http://schemas.microsoft.com/office/drawing/2014/main" id="{D01F81F8-10DA-40B8-8C5C-CDE1BDD6BEBE}"/>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62" name="Graphic 10" descr="Man">
              <a:extLst>
                <a:ext uri="{FF2B5EF4-FFF2-40B4-BE49-F238E27FC236}">
                  <a16:creationId xmlns:a16="http://schemas.microsoft.com/office/drawing/2014/main" id="{956D3EF2-E9F0-49C3-B522-342B766221E6}"/>
                </a:ext>
              </a:extLst>
            </p:cNvPr>
            <p:cNvGrpSpPr/>
            <p:nvPr/>
          </p:nvGrpSpPr>
          <p:grpSpPr>
            <a:xfrm>
              <a:off x="7608175" y="3923866"/>
              <a:ext cx="267942" cy="498242"/>
              <a:chOff x="4933325" y="3442073"/>
              <a:chExt cx="191751" cy="392218"/>
            </a:xfrm>
            <a:solidFill>
              <a:srgbClr val="D60F00"/>
            </a:solidFill>
          </p:grpSpPr>
          <p:sp>
            <p:nvSpPr>
              <p:cNvPr id="166" name="Freeform: Shape 165">
                <a:extLst>
                  <a:ext uri="{FF2B5EF4-FFF2-40B4-BE49-F238E27FC236}">
                    <a16:creationId xmlns:a16="http://schemas.microsoft.com/office/drawing/2014/main" id="{E1BE9F01-E9F2-4376-BE1C-72933021471C}"/>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67" name="Freeform: Shape 166">
                <a:extLst>
                  <a:ext uri="{FF2B5EF4-FFF2-40B4-BE49-F238E27FC236}">
                    <a16:creationId xmlns:a16="http://schemas.microsoft.com/office/drawing/2014/main" id="{BE5443DD-7C2D-4462-8326-64D8A4DCA90C}"/>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63" name="Graphic 10" descr="Man">
              <a:extLst>
                <a:ext uri="{FF2B5EF4-FFF2-40B4-BE49-F238E27FC236}">
                  <a16:creationId xmlns:a16="http://schemas.microsoft.com/office/drawing/2014/main" id="{84C2B591-AE55-48E0-A651-CF2C7928CDC4}"/>
                </a:ext>
              </a:extLst>
            </p:cNvPr>
            <p:cNvGrpSpPr/>
            <p:nvPr/>
          </p:nvGrpSpPr>
          <p:grpSpPr>
            <a:xfrm>
              <a:off x="7608175" y="4541423"/>
              <a:ext cx="267942" cy="498242"/>
              <a:chOff x="4933325" y="3442073"/>
              <a:chExt cx="191751" cy="392218"/>
            </a:xfrm>
            <a:solidFill>
              <a:srgbClr val="D60F00"/>
            </a:solidFill>
          </p:grpSpPr>
          <p:sp>
            <p:nvSpPr>
              <p:cNvPr id="164" name="Freeform: Shape 163">
                <a:extLst>
                  <a:ext uri="{FF2B5EF4-FFF2-40B4-BE49-F238E27FC236}">
                    <a16:creationId xmlns:a16="http://schemas.microsoft.com/office/drawing/2014/main" id="{E46FE615-4757-4A30-A75E-07CA6CAA61B2}"/>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65" name="Freeform: Shape 164">
                <a:extLst>
                  <a:ext uri="{FF2B5EF4-FFF2-40B4-BE49-F238E27FC236}">
                    <a16:creationId xmlns:a16="http://schemas.microsoft.com/office/drawing/2014/main" id="{AD4957E3-2879-4FF3-B0A2-FC132852E034}"/>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44" name="Graphic 10" descr="Man">
              <a:extLst>
                <a:ext uri="{FF2B5EF4-FFF2-40B4-BE49-F238E27FC236}">
                  <a16:creationId xmlns:a16="http://schemas.microsoft.com/office/drawing/2014/main" id="{69659206-55BB-4437-8D02-A7E770B01B86}"/>
                </a:ext>
              </a:extLst>
            </p:cNvPr>
            <p:cNvGrpSpPr/>
            <p:nvPr/>
          </p:nvGrpSpPr>
          <p:grpSpPr>
            <a:xfrm>
              <a:off x="8015455" y="2071194"/>
              <a:ext cx="267942" cy="498242"/>
              <a:chOff x="4933325" y="3442073"/>
              <a:chExt cx="191751" cy="392218"/>
            </a:xfrm>
            <a:solidFill>
              <a:srgbClr val="D60F00"/>
            </a:solidFill>
          </p:grpSpPr>
          <p:sp>
            <p:nvSpPr>
              <p:cNvPr id="157" name="Freeform: Shape 156">
                <a:extLst>
                  <a:ext uri="{FF2B5EF4-FFF2-40B4-BE49-F238E27FC236}">
                    <a16:creationId xmlns:a16="http://schemas.microsoft.com/office/drawing/2014/main" id="{48423054-4831-4F8D-8AF1-9599D22D1A45}"/>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58" name="Freeform: Shape 157">
                <a:extLst>
                  <a:ext uri="{FF2B5EF4-FFF2-40B4-BE49-F238E27FC236}">
                    <a16:creationId xmlns:a16="http://schemas.microsoft.com/office/drawing/2014/main" id="{AB1066A9-0FFA-4F9F-A2DC-B4D162218F09}"/>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45" name="Graphic 10" descr="Man">
              <a:extLst>
                <a:ext uri="{FF2B5EF4-FFF2-40B4-BE49-F238E27FC236}">
                  <a16:creationId xmlns:a16="http://schemas.microsoft.com/office/drawing/2014/main" id="{EE163953-DE5F-481B-99E8-7695F9B0E5C0}"/>
                </a:ext>
              </a:extLst>
            </p:cNvPr>
            <p:cNvGrpSpPr/>
            <p:nvPr/>
          </p:nvGrpSpPr>
          <p:grpSpPr>
            <a:xfrm>
              <a:off x="8015455" y="2688751"/>
              <a:ext cx="267942" cy="498242"/>
              <a:chOff x="4933325" y="3442073"/>
              <a:chExt cx="191751" cy="392218"/>
            </a:xfrm>
            <a:solidFill>
              <a:srgbClr val="D60F00"/>
            </a:solidFill>
          </p:grpSpPr>
          <p:sp>
            <p:nvSpPr>
              <p:cNvPr id="155" name="Freeform: Shape 154">
                <a:extLst>
                  <a:ext uri="{FF2B5EF4-FFF2-40B4-BE49-F238E27FC236}">
                    <a16:creationId xmlns:a16="http://schemas.microsoft.com/office/drawing/2014/main" id="{4843AEF2-26A1-45D9-B1EE-431419CE9583}"/>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56" name="Freeform: Shape 155">
                <a:extLst>
                  <a:ext uri="{FF2B5EF4-FFF2-40B4-BE49-F238E27FC236}">
                    <a16:creationId xmlns:a16="http://schemas.microsoft.com/office/drawing/2014/main" id="{BD5BBA8F-AFC4-4119-9468-A7C8254C3D94}"/>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46" name="Graphic 10" descr="Man">
              <a:extLst>
                <a:ext uri="{FF2B5EF4-FFF2-40B4-BE49-F238E27FC236}">
                  <a16:creationId xmlns:a16="http://schemas.microsoft.com/office/drawing/2014/main" id="{9896887F-36E3-4C9F-81C7-AAF028D0CE86}"/>
                </a:ext>
              </a:extLst>
            </p:cNvPr>
            <p:cNvGrpSpPr/>
            <p:nvPr/>
          </p:nvGrpSpPr>
          <p:grpSpPr>
            <a:xfrm>
              <a:off x="8015455" y="3306309"/>
              <a:ext cx="267942" cy="498242"/>
              <a:chOff x="4933325" y="3442073"/>
              <a:chExt cx="191751" cy="392218"/>
            </a:xfrm>
            <a:solidFill>
              <a:srgbClr val="D60F00"/>
            </a:solidFill>
          </p:grpSpPr>
          <p:sp>
            <p:nvSpPr>
              <p:cNvPr id="153" name="Freeform: Shape 152">
                <a:extLst>
                  <a:ext uri="{FF2B5EF4-FFF2-40B4-BE49-F238E27FC236}">
                    <a16:creationId xmlns:a16="http://schemas.microsoft.com/office/drawing/2014/main" id="{40D772F5-022B-4122-B530-8EC19D471012}"/>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54" name="Freeform: Shape 153">
                <a:extLst>
                  <a:ext uri="{FF2B5EF4-FFF2-40B4-BE49-F238E27FC236}">
                    <a16:creationId xmlns:a16="http://schemas.microsoft.com/office/drawing/2014/main" id="{4F142D8B-C1CD-4068-8150-E97EB1354B8D}"/>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47" name="Graphic 10" descr="Man">
              <a:extLst>
                <a:ext uri="{FF2B5EF4-FFF2-40B4-BE49-F238E27FC236}">
                  <a16:creationId xmlns:a16="http://schemas.microsoft.com/office/drawing/2014/main" id="{257BB7D6-EB7C-4A56-9B5F-5F707B155350}"/>
                </a:ext>
              </a:extLst>
            </p:cNvPr>
            <p:cNvGrpSpPr/>
            <p:nvPr/>
          </p:nvGrpSpPr>
          <p:grpSpPr>
            <a:xfrm>
              <a:off x="8015455" y="3923866"/>
              <a:ext cx="267942" cy="498242"/>
              <a:chOff x="4933325" y="3442073"/>
              <a:chExt cx="191751" cy="392218"/>
            </a:xfrm>
            <a:solidFill>
              <a:srgbClr val="D60F00"/>
            </a:solidFill>
          </p:grpSpPr>
          <p:sp>
            <p:nvSpPr>
              <p:cNvPr id="151" name="Freeform: Shape 150">
                <a:extLst>
                  <a:ext uri="{FF2B5EF4-FFF2-40B4-BE49-F238E27FC236}">
                    <a16:creationId xmlns:a16="http://schemas.microsoft.com/office/drawing/2014/main" id="{19A9D022-1AF4-4EB4-AC20-754BC71BD5A6}"/>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52" name="Freeform: Shape 151">
                <a:extLst>
                  <a:ext uri="{FF2B5EF4-FFF2-40B4-BE49-F238E27FC236}">
                    <a16:creationId xmlns:a16="http://schemas.microsoft.com/office/drawing/2014/main" id="{36AD0781-54D4-45F8-A8C5-3B6824FB54D2}"/>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48" name="Graphic 10" descr="Man">
              <a:extLst>
                <a:ext uri="{FF2B5EF4-FFF2-40B4-BE49-F238E27FC236}">
                  <a16:creationId xmlns:a16="http://schemas.microsoft.com/office/drawing/2014/main" id="{3E68A389-FE5E-49C8-B8CC-319BD987CF75}"/>
                </a:ext>
              </a:extLst>
            </p:cNvPr>
            <p:cNvGrpSpPr/>
            <p:nvPr/>
          </p:nvGrpSpPr>
          <p:grpSpPr>
            <a:xfrm>
              <a:off x="8015455" y="4541423"/>
              <a:ext cx="267942" cy="498242"/>
              <a:chOff x="4933325" y="3442073"/>
              <a:chExt cx="191751" cy="392218"/>
            </a:xfrm>
            <a:solidFill>
              <a:srgbClr val="D60F00"/>
            </a:solidFill>
          </p:grpSpPr>
          <p:sp>
            <p:nvSpPr>
              <p:cNvPr id="149" name="Freeform: Shape 148">
                <a:extLst>
                  <a:ext uri="{FF2B5EF4-FFF2-40B4-BE49-F238E27FC236}">
                    <a16:creationId xmlns:a16="http://schemas.microsoft.com/office/drawing/2014/main" id="{A002097B-F0FC-4B20-B44A-629CC12C55B5}"/>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50" name="Freeform: Shape 149">
                <a:extLst>
                  <a:ext uri="{FF2B5EF4-FFF2-40B4-BE49-F238E27FC236}">
                    <a16:creationId xmlns:a16="http://schemas.microsoft.com/office/drawing/2014/main" id="{EB856154-06F4-41B2-A05E-55FA49B9F74F}"/>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29" name="Graphic 10" descr="Man">
              <a:extLst>
                <a:ext uri="{FF2B5EF4-FFF2-40B4-BE49-F238E27FC236}">
                  <a16:creationId xmlns:a16="http://schemas.microsoft.com/office/drawing/2014/main" id="{6528D526-0A12-4C81-B809-2E20B5A0C0E0}"/>
                </a:ext>
              </a:extLst>
            </p:cNvPr>
            <p:cNvGrpSpPr/>
            <p:nvPr/>
          </p:nvGrpSpPr>
          <p:grpSpPr>
            <a:xfrm>
              <a:off x="8422737" y="2071194"/>
              <a:ext cx="267942" cy="498242"/>
              <a:chOff x="4933325" y="3442073"/>
              <a:chExt cx="191751" cy="392218"/>
            </a:xfrm>
            <a:solidFill>
              <a:srgbClr val="D60F00"/>
            </a:solidFill>
          </p:grpSpPr>
          <p:sp>
            <p:nvSpPr>
              <p:cNvPr id="142" name="Freeform: Shape 141">
                <a:extLst>
                  <a:ext uri="{FF2B5EF4-FFF2-40B4-BE49-F238E27FC236}">
                    <a16:creationId xmlns:a16="http://schemas.microsoft.com/office/drawing/2014/main" id="{250F7945-07D8-4B22-8FF0-9302A722D8D7}"/>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43" name="Freeform: Shape 142">
                <a:extLst>
                  <a:ext uri="{FF2B5EF4-FFF2-40B4-BE49-F238E27FC236}">
                    <a16:creationId xmlns:a16="http://schemas.microsoft.com/office/drawing/2014/main" id="{58A26ABC-EB74-4A24-9F8D-4D0560C0C03D}"/>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30" name="Graphic 10" descr="Man">
              <a:extLst>
                <a:ext uri="{FF2B5EF4-FFF2-40B4-BE49-F238E27FC236}">
                  <a16:creationId xmlns:a16="http://schemas.microsoft.com/office/drawing/2014/main" id="{3639869C-3FD8-4721-9EFA-B9223A46D953}"/>
                </a:ext>
              </a:extLst>
            </p:cNvPr>
            <p:cNvGrpSpPr/>
            <p:nvPr/>
          </p:nvGrpSpPr>
          <p:grpSpPr>
            <a:xfrm>
              <a:off x="8422737" y="2688751"/>
              <a:ext cx="267942" cy="498242"/>
              <a:chOff x="4933325" y="3442073"/>
              <a:chExt cx="191751" cy="392218"/>
            </a:xfrm>
            <a:solidFill>
              <a:srgbClr val="D60F00"/>
            </a:solidFill>
          </p:grpSpPr>
          <p:sp>
            <p:nvSpPr>
              <p:cNvPr id="140" name="Freeform: Shape 139">
                <a:extLst>
                  <a:ext uri="{FF2B5EF4-FFF2-40B4-BE49-F238E27FC236}">
                    <a16:creationId xmlns:a16="http://schemas.microsoft.com/office/drawing/2014/main" id="{90484D60-8687-497D-98C7-BA70C2DBB0BE}"/>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41" name="Freeform: Shape 140">
                <a:extLst>
                  <a:ext uri="{FF2B5EF4-FFF2-40B4-BE49-F238E27FC236}">
                    <a16:creationId xmlns:a16="http://schemas.microsoft.com/office/drawing/2014/main" id="{7C8B9FAB-56A4-4D4E-95E5-6100E7C6DD09}"/>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31" name="Graphic 10" descr="Man">
              <a:extLst>
                <a:ext uri="{FF2B5EF4-FFF2-40B4-BE49-F238E27FC236}">
                  <a16:creationId xmlns:a16="http://schemas.microsoft.com/office/drawing/2014/main" id="{21AFC69E-FC34-4B73-805A-EF76D705E3B9}"/>
                </a:ext>
              </a:extLst>
            </p:cNvPr>
            <p:cNvGrpSpPr/>
            <p:nvPr/>
          </p:nvGrpSpPr>
          <p:grpSpPr>
            <a:xfrm>
              <a:off x="8422737" y="3306309"/>
              <a:ext cx="267942" cy="498242"/>
              <a:chOff x="4933325" y="3442073"/>
              <a:chExt cx="191751" cy="392218"/>
            </a:xfrm>
            <a:solidFill>
              <a:srgbClr val="D60F00"/>
            </a:solidFill>
          </p:grpSpPr>
          <p:sp>
            <p:nvSpPr>
              <p:cNvPr id="138" name="Freeform: Shape 137">
                <a:extLst>
                  <a:ext uri="{FF2B5EF4-FFF2-40B4-BE49-F238E27FC236}">
                    <a16:creationId xmlns:a16="http://schemas.microsoft.com/office/drawing/2014/main" id="{B1453582-13BF-468A-AA3C-C2585C5660E5}"/>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39" name="Freeform: Shape 138">
                <a:extLst>
                  <a:ext uri="{FF2B5EF4-FFF2-40B4-BE49-F238E27FC236}">
                    <a16:creationId xmlns:a16="http://schemas.microsoft.com/office/drawing/2014/main" id="{F1D70D29-946B-4409-9444-0CB46AF85852}"/>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32" name="Graphic 10" descr="Man">
              <a:extLst>
                <a:ext uri="{FF2B5EF4-FFF2-40B4-BE49-F238E27FC236}">
                  <a16:creationId xmlns:a16="http://schemas.microsoft.com/office/drawing/2014/main" id="{B12A9AB1-0DEB-4F52-BCEA-64383A98F677}"/>
                </a:ext>
              </a:extLst>
            </p:cNvPr>
            <p:cNvGrpSpPr/>
            <p:nvPr/>
          </p:nvGrpSpPr>
          <p:grpSpPr>
            <a:xfrm>
              <a:off x="8422737" y="3923866"/>
              <a:ext cx="267942" cy="498242"/>
              <a:chOff x="4933325" y="3442073"/>
              <a:chExt cx="191751" cy="392218"/>
            </a:xfrm>
            <a:solidFill>
              <a:srgbClr val="D60F00"/>
            </a:solidFill>
          </p:grpSpPr>
          <p:sp>
            <p:nvSpPr>
              <p:cNvPr id="136" name="Freeform: Shape 135">
                <a:extLst>
                  <a:ext uri="{FF2B5EF4-FFF2-40B4-BE49-F238E27FC236}">
                    <a16:creationId xmlns:a16="http://schemas.microsoft.com/office/drawing/2014/main" id="{74803E51-612A-4AF5-9E2F-DA3CB7E90A54}"/>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37" name="Freeform: Shape 136">
                <a:extLst>
                  <a:ext uri="{FF2B5EF4-FFF2-40B4-BE49-F238E27FC236}">
                    <a16:creationId xmlns:a16="http://schemas.microsoft.com/office/drawing/2014/main" id="{EC2F4F6B-33D6-43B6-87A6-BEC7CBC7BF41}"/>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33" name="Graphic 10" descr="Man">
              <a:extLst>
                <a:ext uri="{FF2B5EF4-FFF2-40B4-BE49-F238E27FC236}">
                  <a16:creationId xmlns:a16="http://schemas.microsoft.com/office/drawing/2014/main" id="{09DE8529-E683-4206-94C8-3F7E679EF506}"/>
                </a:ext>
              </a:extLst>
            </p:cNvPr>
            <p:cNvGrpSpPr/>
            <p:nvPr/>
          </p:nvGrpSpPr>
          <p:grpSpPr>
            <a:xfrm>
              <a:off x="8422737" y="4541423"/>
              <a:ext cx="267942" cy="498242"/>
              <a:chOff x="4933325" y="3442073"/>
              <a:chExt cx="191751" cy="392218"/>
            </a:xfrm>
            <a:solidFill>
              <a:srgbClr val="D60F00"/>
            </a:solidFill>
          </p:grpSpPr>
          <p:sp>
            <p:nvSpPr>
              <p:cNvPr id="134" name="Freeform: Shape 133">
                <a:extLst>
                  <a:ext uri="{FF2B5EF4-FFF2-40B4-BE49-F238E27FC236}">
                    <a16:creationId xmlns:a16="http://schemas.microsoft.com/office/drawing/2014/main" id="{BB169E8B-0D86-48A9-A2E3-F9EAE5600D98}"/>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35" name="Freeform: Shape 134">
                <a:extLst>
                  <a:ext uri="{FF2B5EF4-FFF2-40B4-BE49-F238E27FC236}">
                    <a16:creationId xmlns:a16="http://schemas.microsoft.com/office/drawing/2014/main" id="{2373D4EB-48B6-4CA8-8FBA-D29D986DB9E6}"/>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14" name="Graphic 10" descr="Man">
              <a:extLst>
                <a:ext uri="{FF2B5EF4-FFF2-40B4-BE49-F238E27FC236}">
                  <a16:creationId xmlns:a16="http://schemas.microsoft.com/office/drawing/2014/main" id="{34441C87-5607-46E8-8888-69F2484BC9CF}"/>
                </a:ext>
              </a:extLst>
            </p:cNvPr>
            <p:cNvGrpSpPr/>
            <p:nvPr/>
          </p:nvGrpSpPr>
          <p:grpSpPr>
            <a:xfrm>
              <a:off x="8830017" y="2071194"/>
              <a:ext cx="267942" cy="498242"/>
              <a:chOff x="4933325" y="3442073"/>
              <a:chExt cx="191751" cy="392218"/>
            </a:xfrm>
            <a:solidFill>
              <a:srgbClr val="D60F00"/>
            </a:solidFill>
          </p:grpSpPr>
          <p:sp>
            <p:nvSpPr>
              <p:cNvPr id="127" name="Freeform: Shape 126">
                <a:extLst>
                  <a:ext uri="{FF2B5EF4-FFF2-40B4-BE49-F238E27FC236}">
                    <a16:creationId xmlns:a16="http://schemas.microsoft.com/office/drawing/2014/main" id="{E8563648-3B78-45C1-AB4F-835BDB1B6FEB}"/>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28" name="Freeform: Shape 127">
                <a:extLst>
                  <a:ext uri="{FF2B5EF4-FFF2-40B4-BE49-F238E27FC236}">
                    <a16:creationId xmlns:a16="http://schemas.microsoft.com/office/drawing/2014/main" id="{9686CB2C-A011-4DB6-8BCD-6DA433156014}"/>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15" name="Graphic 10" descr="Man">
              <a:extLst>
                <a:ext uri="{FF2B5EF4-FFF2-40B4-BE49-F238E27FC236}">
                  <a16:creationId xmlns:a16="http://schemas.microsoft.com/office/drawing/2014/main" id="{F46977FF-91E9-49A1-8E06-3FF4232FC95D}"/>
                </a:ext>
              </a:extLst>
            </p:cNvPr>
            <p:cNvGrpSpPr/>
            <p:nvPr/>
          </p:nvGrpSpPr>
          <p:grpSpPr>
            <a:xfrm>
              <a:off x="8830017" y="2688751"/>
              <a:ext cx="267942" cy="498242"/>
              <a:chOff x="4933325" y="3442073"/>
              <a:chExt cx="191751" cy="392218"/>
            </a:xfrm>
            <a:solidFill>
              <a:srgbClr val="D60F00"/>
            </a:solidFill>
          </p:grpSpPr>
          <p:sp>
            <p:nvSpPr>
              <p:cNvPr id="125" name="Freeform: Shape 124">
                <a:extLst>
                  <a:ext uri="{FF2B5EF4-FFF2-40B4-BE49-F238E27FC236}">
                    <a16:creationId xmlns:a16="http://schemas.microsoft.com/office/drawing/2014/main" id="{29670082-4353-4B32-9B40-A39361C937F4}"/>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26" name="Freeform: Shape 125">
                <a:extLst>
                  <a:ext uri="{FF2B5EF4-FFF2-40B4-BE49-F238E27FC236}">
                    <a16:creationId xmlns:a16="http://schemas.microsoft.com/office/drawing/2014/main" id="{6004738B-E2CA-4C07-9F4C-2F45BD7F230F}"/>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16" name="Graphic 10" descr="Man">
              <a:extLst>
                <a:ext uri="{FF2B5EF4-FFF2-40B4-BE49-F238E27FC236}">
                  <a16:creationId xmlns:a16="http://schemas.microsoft.com/office/drawing/2014/main" id="{7AD2FF90-06A6-4F5E-BA15-56C956B1E4E4}"/>
                </a:ext>
              </a:extLst>
            </p:cNvPr>
            <p:cNvGrpSpPr/>
            <p:nvPr/>
          </p:nvGrpSpPr>
          <p:grpSpPr>
            <a:xfrm>
              <a:off x="8830017" y="3306309"/>
              <a:ext cx="267942" cy="498242"/>
              <a:chOff x="4933325" y="3442073"/>
              <a:chExt cx="191751" cy="392218"/>
            </a:xfrm>
            <a:solidFill>
              <a:srgbClr val="D60F00"/>
            </a:solidFill>
          </p:grpSpPr>
          <p:sp>
            <p:nvSpPr>
              <p:cNvPr id="123" name="Freeform: Shape 122">
                <a:extLst>
                  <a:ext uri="{FF2B5EF4-FFF2-40B4-BE49-F238E27FC236}">
                    <a16:creationId xmlns:a16="http://schemas.microsoft.com/office/drawing/2014/main" id="{E824B38D-ACD6-4858-88D2-29FF676EE2F0}"/>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24" name="Freeform: Shape 123">
                <a:extLst>
                  <a:ext uri="{FF2B5EF4-FFF2-40B4-BE49-F238E27FC236}">
                    <a16:creationId xmlns:a16="http://schemas.microsoft.com/office/drawing/2014/main" id="{228D9BE3-9EF3-4D5F-B2BC-9ACEC54DA11B}"/>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17" name="Graphic 10" descr="Man">
              <a:extLst>
                <a:ext uri="{FF2B5EF4-FFF2-40B4-BE49-F238E27FC236}">
                  <a16:creationId xmlns:a16="http://schemas.microsoft.com/office/drawing/2014/main" id="{B277F455-D277-4519-950A-C3F16EF881BA}"/>
                </a:ext>
              </a:extLst>
            </p:cNvPr>
            <p:cNvGrpSpPr/>
            <p:nvPr/>
          </p:nvGrpSpPr>
          <p:grpSpPr>
            <a:xfrm>
              <a:off x="8830017" y="3923866"/>
              <a:ext cx="267942" cy="498242"/>
              <a:chOff x="4933325" y="3442073"/>
              <a:chExt cx="191751" cy="392218"/>
            </a:xfrm>
            <a:solidFill>
              <a:srgbClr val="D60F00"/>
            </a:solidFill>
          </p:grpSpPr>
          <p:sp>
            <p:nvSpPr>
              <p:cNvPr id="121" name="Freeform: Shape 120">
                <a:extLst>
                  <a:ext uri="{FF2B5EF4-FFF2-40B4-BE49-F238E27FC236}">
                    <a16:creationId xmlns:a16="http://schemas.microsoft.com/office/drawing/2014/main" id="{A0490473-6D8F-4320-A8A2-255BBC64B4E6}"/>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22" name="Freeform: Shape 121">
                <a:extLst>
                  <a:ext uri="{FF2B5EF4-FFF2-40B4-BE49-F238E27FC236}">
                    <a16:creationId xmlns:a16="http://schemas.microsoft.com/office/drawing/2014/main" id="{062C52A5-24DD-4EA8-BB7E-C8E9F9F2FE08}"/>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18" name="Graphic 10" descr="Man">
              <a:extLst>
                <a:ext uri="{FF2B5EF4-FFF2-40B4-BE49-F238E27FC236}">
                  <a16:creationId xmlns:a16="http://schemas.microsoft.com/office/drawing/2014/main" id="{3E27144F-5F67-41D6-BD60-5A2211F5404C}"/>
                </a:ext>
              </a:extLst>
            </p:cNvPr>
            <p:cNvGrpSpPr/>
            <p:nvPr/>
          </p:nvGrpSpPr>
          <p:grpSpPr>
            <a:xfrm>
              <a:off x="8830017" y="4541423"/>
              <a:ext cx="267942" cy="498242"/>
              <a:chOff x="4933325" y="3442073"/>
              <a:chExt cx="191751" cy="392218"/>
            </a:xfrm>
            <a:solidFill>
              <a:srgbClr val="D60F00"/>
            </a:solidFill>
          </p:grpSpPr>
          <p:sp>
            <p:nvSpPr>
              <p:cNvPr id="119" name="Freeform: Shape 118">
                <a:extLst>
                  <a:ext uri="{FF2B5EF4-FFF2-40B4-BE49-F238E27FC236}">
                    <a16:creationId xmlns:a16="http://schemas.microsoft.com/office/drawing/2014/main" id="{5AF4BC89-CF53-4C23-BABA-ABE2678330A8}"/>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20" name="Freeform: Shape 119">
                <a:extLst>
                  <a:ext uri="{FF2B5EF4-FFF2-40B4-BE49-F238E27FC236}">
                    <a16:creationId xmlns:a16="http://schemas.microsoft.com/office/drawing/2014/main" id="{91FCC581-D50E-49F1-8270-F0D82C6A510A}"/>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99" name="Graphic 10" descr="Man">
              <a:extLst>
                <a:ext uri="{FF2B5EF4-FFF2-40B4-BE49-F238E27FC236}">
                  <a16:creationId xmlns:a16="http://schemas.microsoft.com/office/drawing/2014/main" id="{4A617E2A-E077-4E7C-A4A0-5E3D65053E0E}"/>
                </a:ext>
              </a:extLst>
            </p:cNvPr>
            <p:cNvGrpSpPr/>
            <p:nvPr/>
          </p:nvGrpSpPr>
          <p:grpSpPr>
            <a:xfrm>
              <a:off x="9237297" y="2071194"/>
              <a:ext cx="267942" cy="498242"/>
              <a:chOff x="4933325" y="3442073"/>
              <a:chExt cx="191751" cy="392218"/>
            </a:xfrm>
            <a:solidFill>
              <a:srgbClr val="D60F00"/>
            </a:solidFill>
          </p:grpSpPr>
          <p:sp>
            <p:nvSpPr>
              <p:cNvPr id="112" name="Freeform: Shape 111">
                <a:extLst>
                  <a:ext uri="{FF2B5EF4-FFF2-40B4-BE49-F238E27FC236}">
                    <a16:creationId xmlns:a16="http://schemas.microsoft.com/office/drawing/2014/main" id="{D63950C2-F6B1-49CF-A6B3-75FD17BC1DA4}"/>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13" name="Freeform: Shape 112">
                <a:extLst>
                  <a:ext uri="{FF2B5EF4-FFF2-40B4-BE49-F238E27FC236}">
                    <a16:creationId xmlns:a16="http://schemas.microsoft.com/office/drawing/2014/main" id="{CFCC6571-C1E0-4CC0-B49B-C63D6D35FC0A}"/>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00" name="Graphic 10" descr="Man">
              <a:extLst>
                <a:ext uri="{FF2B5EF4-FFF2-40B4-BE49-F238E27FC236}">
                  <a16:creationId xmlns:a16="http://schemas.microsoft.com/office/drawing/2014/main" id="{097566EC-8B45-469A-8F38-A509D2B7619B}"/>
                </a:ext>
              </a:extLst>
            </p:cNvPr>
            <p:cNvGrpSpPr/>
            <p:nvPr/>
          </p:nvGrpSpPr>
          <p:grpSpPr>
            <a:xfrm>
              <a:off x="9237297" y="2688751"/>
              <a:ext cx="267942" cy="498242"/>
              <a:chOff x="4933325" y="3442073"/>
              <a:chExt cx="191751" cy="392218"/>
            </a:xfrm>
            <a:solidFill>
              <a:srgbClr val="D60F00"/>
            </a:solidFill>
          </p:grpSpPr>
          <p:sp>
            <p:nvSpPr>
              <p:cNvPr id="110" name="Freeform: Shape 109">
                <a:extLst>
                  <a:ext uri="{FF2B5EF4-FFF2-40B4-BE49-F238E27FC236}">
                    <a16:creationId xmlns:a16="http://schemas.microsoft.com/office/drawing/2014/main" id="{5918EECF-4679-4DD9-9603-74990EBA4781}"/>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11" name="Freeform: Shape 110">
                <a:extLst>
                  <a:ext uri="{FF2B5EF4-FFF2-40B4-BE49-F238E27FC236}">
                    <a16:creationId xmlns:a16="http://schemas.microsoft.com/office/drawing/2014/main" id="{9E0A163D-8820-4679-B3CA-ADD132B5F1DF}"/>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01" name="Graphic 10" descr="Man">
              <a:extLst>
                <a:ext uri="{FF2B5EF4-FFF2-40B4-BE49-F238E27FC236}">
                  <a16:creationId xmlns:a16="http://schemas.microsoft.com/office/drawing/2014/main" id="{B34749C5-987F-4D5D-A281-BE82F64B9294}"/>
                </a:ext>
              </a:extLst>
            </p:cNvPr>
            <p:cNvGrpSpPr/>
            <p:nvPr/>
          </p:nvGrpSpPr>
          <p:grpSpPr>
            <a:xfrm>
              <a:off x="9237297" y="3306309"/>
              <a:ext cx="267942" cy="498242"/>
              <a:chOff x="4933325" y="3442073"/>
              <a:chExt cx="191751" cy="392218"/>
            </a:xfrm>
            <a:solidFill>
              <a:srgbClr val="D60F00"/>
            </a:solidFill>
          </p:grpSpPr>
          <p:sp>
            <p:nvSpPr>
              <p:cNvPr id="108" name="Freeform: Shape 107">
                <a:extLst>
                  <a:ext uri="{FF2B5EF4-FFF2-40B4-BE49-F238E27FC236}">
                    <a16:creationId xmlns:a16="http://schemas.microsoft.com/office/drawing/2014/main" id="{D0997AF2-9210-4D1D-8F2C-FA613406DE8F}"/>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09" name="Freeform: Shape 108">
                <a:extLst>
                  <a:ext uri="{FF2B5EF4-FFF2-40B4-BE49-F238E27FC236}">
                    <a16:creationId xmlns:a16="http://schemas.microsoft.com/office/drawing/2014/main" id="{B4A7C848-D076-44E2-8EAE-EF25BB1971A7}"/>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02" name="Graphic 10" descr="Man">
              <a:extLst>
                <a:ext uri="{FF2B5EF4-FFF2-40B4-BE49-F238E27FC236}">
                  <a16:creationId xmlns:a16="http://schemas.microsoft.com/office/drawing/2014/main" id="{87A90FF8-EF37-46CB-B346-A56702E7982B}"/>
                </a:ext>
              </a:extLst>
            </p:cNvPr>
            <p:cNvGrpSpPr/>
            <p:nvPr/>
          </p:nvGrpSpPr>
          <p:grpSpPr>
            <a:xfrm>
              <a:off x="9237297" y="3923866"/>
              <a:ext cx="267942" cy="498242"/>
              <a:chOff x="4933325" y="3442073"/>
              <a:chExt cx="191751" cy="392218"/>
            </a:xfrm>
            <a:solidFill>
              <a:srgbClr val="D60F00"/>
            </a:solidFill>
          </p:grpSpPr>
          <p:sp>
            <p:nvSpPr>
              <p:cNvPr id="106" name="Freeform: Shape 105">
                <a:extLst>
                  <a:ext uri="{FF2B5EF4-FFF2-40B4-BE49-F238E27FC236}">
                    <a16:creationId xmlns:a16="http://schemas.microsoft.com/office/drawing/2014/main" id="{DA87EAD2-CFC2-4FC2-A21A-B19FB17BAA88}"/>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07" name="Freeform: Shape 106">
                <a:extLst>
                  <a:ext uri="{FF2B5EF4-FFF2-40B4-BE49-F238E27FC236}">
                    <a16:creationId xmlns:a16="http://schemas.microsoft.com/office/drawing/2014/main" id="{A0BFC886-EBD1-4DAB-9069-D9B907BDBB3A}"/>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103" name="Graphic 10" descr="Man">
              <a:extLst>
                <a:ext uri="{FF2B5EF4-FFF2-40B4-BE49-F238E27FC236}">
                  <a16:creationId xmlns:a16="http://schemas.microsoft.com/office/drawing/2014/main" id="{DB2915DF-8F32-439D-8463-9AE91971BD48}"/>
                </a:ext>
              </a:extLst>
            </p:cNvPr>
            <p:cNvGrpSpPr/>
            <p:nvPr/>
          </p:nvGrpSpPr>
          <p:grpSpPr>
            <a:xfrm>
              <a:off x="9237297" y="4541423"/>
              <a:ext cx="267942" cy="498242"/>
              <a:chOff x="4933325" y="3442073"/>
              <a:chExt cx="191751" cy="392218"/>
            </a:xfrm>
            <a:solidFill>
              <a:srgbClr val="D60F00"/>
            </a:solidFill>
          </p:grpSpPr>
          <p:sp>
            <p:nvSpPr>
              <p:cNvPr id="104" name="Freeform: Shape 103">
                <a:extLst>
                  <a:ext uri="{FF2B5EF4-FFF2-40B4-BE49-F238E27FC236}">
                    <a16:creationId xmlns:a16="http://schemas.microsoft.com/office/drawing/2014/main" id="{09D54ED4-6F7F-4BB5-994F-399F369A9CCA}"/>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105" name="Freeform: Shape 104">
                <a:extLst>
                  <a:ext uri="{FF2B5EF4-FFF2-40B4-BE49-F238E27FC236}">
                    <a16:creationId xmlns:a16="http://schemas.microsoft.com/office/drawing/2014/main" id="{10BC46B4-6A9B-40F1-8975-FBD1B917C983}"/>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84" name="Graphic 10" descr="Man">
              <a:extLst>
                <a:ext uri="{FF2B5EF4-FFF2-40B4-BE49-F238E27FC236}">
                  <a16:creationId xmlns:a16="http://schemas.microsoft.com/office/drawing/2014/main" id="{EF4FABA9-6487-400A-86FD-11A92522CF1D}"/>
                </a:ext>
              </a:extLst>
            </p:cNvPr>
            <p:cNvGrpSpPr/>
            <p:nvPr/>
          </p:nvGrpSpPr>
          <p:grpSpPr>
            <a:xfrm>
              <a:off x="9644579" y="2071194"/>
              <a:ext cx="267942" cy="498242"/>
              <a:chOff x="4933325" y="3442073"/>
              <a:chExt cx="191751" cy="392218"/>
            </a:xfrm>
            <a:solidFill>
              <a:srgbClr val="D60F00"/>
            </a:solidFill>
          </p:grpSpPr>
          <p:sp>
            <p:nvSpPr>
              <p:cNvPr id="97" name="Freeform: Shape 96">
                <a:extLst>
                  <a:ext uri="{FF2B5EF4-FFF2-40B4-BE49-F238E27FC236}">
                    <a16:creationId xmlns:a16="http://schemas.microsoft.com/office/drawing/2014/main" id="{F1D2959F-8804-4844-90DC-F9332A306B43}"/>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98" name="Freeform: Shape 97">
                <a:extLst>
                  <a:ext uri="{FF2B5EF4-FFF2-40B4-BE49-F238E27FC236}">
                    <a16:creationId xmlns:a16="http://schemas.microsoft.com/office/drawing/2014/main" id="{847DBCDC-D254-404E-A5B5-FB74E9029EA5}"/>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85" name="Graphic 10" descr="Man">
              <a:extLst>
                <a:ext uri="{FF2B5EF4-FFF2-40B4-BE49-F238E27FC236}">
                  <a16:creationId xmlns:a16="http://schemas.microsoft.com/office/drawing/2014/main" id="{71BBD187-793C-440B-BAEA-7D35BF04B73C}"/>
                </a:ext>
              </a:extLst>
            </p:cNvPr>
            <p:cNvGrpSpPr/>
            <p:nvPr/>
          </p:nvGrpSpPr>
          <p:grpSpPr>
            <a:xfrm>
              <a:off x="9644579" y="2688751"/>
              <a:ext cx="267942" cy="498242"/>
              <a:chOff x="4933325" y="3442073"/>
              <a:chExt cx="191751" cy="392218"/>
            </a:xfrm>
            <a:solidFill>
              <a:srgbClr val="D60F00"/>
            </a:solidFill>
          </p:grpSpPr>
          <p:sp>
            <p:nvSpPr>
              <p:cNvPr id="95" name="Freeform: Shape 94">
                <a:extLst>
                  <a:ext uri="{FF2B5EF4-FFF2-40B4-BE49-F238E27FC236}">
                    <a16:creationId xmlns:a16="http://schemas.microsoft.com/office/drawing/2014/main" id="{749E41CA-6B01-4970-9E5B-75A333DE723F}"/>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96" name="Freeform: Shape 95">
                <a:extLst>
                  <a:ext uri="{FF2B5EF4-FFF2-40B4-BE49-F238E27FC236}">
                    <a16:creationId xmlns:a16="http://schemas.microsoft.com/office/drawing/2014/main" id="{F8EE5A2E-CBA9-4C39-A0FB-5A7F5F75FE3F}"/>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86" name="Graphic 10" descr="Man">
              <a:extLst>
                <a:ext uri="{FF2B5EF4-FFF2-40B4-BE49-F238E27FC236}">
                  <a16:creationId xmlns:a16="http://schemas.microsoft.com/office/drawing/2014/main" id="{137D3963-F408-44B2-A83A-8EE3399CC2ED}"/>
                </a:ext>
              </a:extLst>
            </p:cNvPr>
            <p:cNvGrpSpPr/>
            <p:nvPr/>
          </p:nvGrpSpPr>
          <p:grpSpPr>
            <a:xfrm>
              <a:off x="9644579" y="3306309"/>
              <a:ext cx="267942" cy="498242"/>
              <a:chOff x="4933325" y="3442073"/>
              <a:chExt cx="191751" cy="392218"/>
            </a:xfrm>
            <a:solidFill>
              <a:srgbClr val="D60F00"/>
            </a:solidFill>
          </p:grpSpPr>
          <p:sp>
            <p:nvSpPr>
              <p:cNvPr id="93" name="Freeform: Shape 92">
                <a:extLst>
                  <a:ext uri="{FF2B5EF4-FFF2-40B4-BE49-F238E27FC236}">
                    <a16:creationId xmlns:a16="http://schemas.microsoft.com/office/drawing/2014/main" id="{6122AE16-A5C4-455D-9D8B-EF516B8304E5}"/>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94" name="Freeform: Shape 93">
                <a:extLst>
                  <a:ext uri="{FF2B5EF4-FFF2-40B4-BE49-F238E27FC236}">
                    <a16:creationId xmlns:a16="http://schemas.microsoft.com/office/drawing/2014/main" id="{753A588B-9A31-4D3E-B750-9D55FDC736CC}"/>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87" name="Graphic 10" descr="Man">
              <a:extLst>
                <a:ext uri="{FF2B5EF4-FFF2-40B4-BE49-F238E27FC236}">
                  <a16:creationId xmlns:a16="http://schemas.microsoft.com/office/drawing/2014/main" id="{E5E99C80-4B9F-4231-9F34-BDBF9F92BEEF}"/>
                </a:ext>
              </a:extLst>
            </p:cNvPr>
            <p:cNvGrpSpPr/>
            <p:nvPr/>
          </p:nvGrpSpPr>
          <p:grpSpPr>
            <a:xfrm>
              <a:off x="9644579" y="3923866"/>
              <a:ext cx="267942" cy="498242"/>
              <a:chOff x="4933325" y="3442073"/>
              <a:chExt cx="191751" cy="392218"/>
            </a:xfrm>
            <a:solidFill>
              <a:srgbClr val="D60F00"/>
            </a:solidFill>
          </p:grpSpPr>
          <p:sp>
            <p:nvSpPr>
              <p:cNvPr id="91" name="Freeform: Shape 90">
                <a:extLst>
                  <a:ext uri="{FF2B5EF4-FFF2-40B4-BE49-F238E27FC236}">
                    <a16:creationId xmlns:a16="http://schemas.microsoft.com/office/drawing/2014/main" id="{57709DDC-1EF4-4465-83EE-1D26F11349BD}"/>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92" name="Freeform: Shape 91">
                <a:extLst>
                  <a:ext uri="{FF2B5EF4-FFF2-40B4-BE49-F238E27FC236}">
                    <a16:creationId xmlns:a16="http://schemas.microsoft.com/office/drawing/2014/main" id="{00685B3A-0D16-4557-A6C1-D911E2FFB494}"/>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88" name="Graphic 10" descr="Man">
              <a:extLst>
                <a:ext uri="{FF2B5EF4-FFF2-40B4-BE49-F238E27FC236}">
                  <a16:creationId xmlns:a16="http://schemas.microsoft.com/office/drawing/2014/main" id="{C80D5085-92FA-4FD5-934E-1824A9B3AB52}"/>
                </a:ext>
              </a:extLst>
            </p:cNvPr>
            <p:cNvGrpSpPr/>
            <p:nvPr/>
          </p:nvGrpSpPr>
          <p:grpSpPr>
            <a:xfrm>
              <a:off x="9644579" y="4541423"/>
              <a:ext cx="267942" cy="498242"/>
              <a:chOff x="4933325" y="3442073"/>
              <a:chExt cx="191751" cy="392218"/>
            </a:xfrm>
            <a:solidFill>
              <a:srgbClr val="D60F00"/>
            </a:solidFill>
          </p:grpSpPr>
          <p:sp>
            <p:nvSpPr>
              <p:cNvPr id="89" name="Freeform: Shape 88">
                <a:extLst>
                  <a:ext uri="{FF2B5EF4-FFF2-40B4-BE49-F238E27FC236}">
                    <a16:creationId xmlns:a16="http://schemas.microsoft.com/office/drawing/2014/main" id="{900DB2C7-0F0A-4468-AC2D-79F6E04150F3}"/>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90" name="Freeform: Shape 89">
                <a:extLst>
                  <a:ext uri="{FF2B5EF4-FFF2-40B4-BE49-F238E27FC236}">
                    <a16:creationId xmlns:a16="http://schemas.microsoft.com/office/drawing/2014/main" id="{846F0519-AD56-4020-9962-393722AC3592}"/>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69" name="Graphic 10" descr="Man">
              <a:extLst>
                <a:ext uri="{FF2B5EF4-FFF2-40B4-BE49-F238E27FC236}">
                  <a16:creationId xmlns:a16="http://schemas.microsoft.com/office/drawing/2014/main" id="{DFB678E4-50C4-4A64-864C-6412D6CA1B15}"/>
                </a:ext>
              </a:extLst>
            </p:cNvPr>
            <p:cNvGrpSpPr/>
            <p:nvPr/>
          </p:nvGrpSpPr>
          <p:grpSpPr>
            <a:xfrm>
              <a:off x="10051859" y="2071194"/>
              <a:ext cx="267942" cy="498242"/>
              <a:chOff x="4933325" y="3442073"/>
              <a:chExt cx="191751" cy="392218"/>
            </a:xfrm>
            <a:solidFill>
              <a:srgbClr val="D60F00"/>
            </a:solidFill>
          </p:grpSpPr>
          <p:sp>
            <p:nvSpPr>
              <p:cNvPr id="82" name="Freeform: Shape 81">
                <a:extLst>
                  <a:ext uri="{FF2B5EF4-FFF2-40B4-BE49-F238E27FC236}">
                    <a16:creationId xmlns:a16="http://schemas.microsoft.com/office/drawing/2014/main" id="{24A1B491-9E61-4165-8948-A47AABD4A388}"/>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83" name="Freeform: Shape 82">
                <a:extLst>
                  <a:ext uri="{FF2B5EF4-FFF2-40B4-BE49-F238E27FC236}">
                    <a16:creationId xmlns:a16="http://schemas.microsoft.com/office/drawing/2014/main" id="{FCF15FAB-D633-48AB-916A-24D4B5324092}"/>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70" name="Graphic 10" descr="Man">
              <a:extLst>
                <a:ext uri="{FF2B5EF4-FFF2-40B4-BE49-F238E27FC236}">
                  <a16:creationId xmlns:a16="http://schemas.microsoft.com/office/drawing/2014/main" id="{A5A53425-17EB-4D0D-9EDB-3D13990D88B3}"/>
                </a:ext>
              </a:extLst>
            </p:cNvPr>
            <p:cNvGrpSpPr/>
            <p:nvPr/>
          </p:nvGrpSpPr>
          <p:grpSpPr>
            <a:xfrm>
              <a:off x="10051859" y="2688751"/>
              <a:ext cx="267942" cy="498242"/>
              <a:chOff x="4933325" y="3442073"/>
              <a:chExt cx="191751" cy="392218"/>
            </a:xfrm>
            <a:solidFill>
              <a:srgbClr val="D60F00"/>
            </a:solidFill>
          </p:grpSpPr>
          <p:sp>
            <p:nvSpPr>
              <p:cNvPr id="80" name="Freeform: Shape 79">
                <a:extLst>
                  <a:ext uri="{FF2B5EF4-FFF2-40B4-BE49-F238E27FC236}">
                    <a16:creationId xmlns:a16="http://schemas.microsoft.com/office/drawing/2014/main" id="{490E485F-6ACE-428F-BA34-2AC389995C4D}"/>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81" name="Freeform: Shape 80">
                <a:extLst>
                  <a:ext uri="{FF2B5EF4-FFF2-40B4-BE49-F238E27FC236}">
                    <a16:creationId xmlns:a16="http://schemas.microsoft.com/office/drawing/2014/main" id="{DAD38EB7-3D05-4CC2-8367-74D12D9AC898}"/>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71" name="Graphic 10" descr="Man">
              <a:extLst>
                <a:ext uri="{FF2B5EF4-FFF2-40B4-BE49-F238E27FC236}">
                  <a16:creationId xmlns:a16="http://schemas.microsoft.com/office/drawing/2014/main" id="{71D6F43C-A758-4FBF-ABC1-445F8296822D}"/>
                </a:ext>
              </a:extLst>
            </p:cNvPr>
            <p:cNvGrpSpPr/>
            <p:nvPr/>
          </p:nvGrpSpPr>
          <p:grpSpPr>
            <a:xfrm>
              <a:off x="10051859" y="3306309"/>
              <a:ext cx="267942" cy="498242"/>
              <a:chOff x="4933325" y="3442073"/>
              <a:chExt cx="191751" cy="392218"/>
            </a:xfrm>
            <a:solidFill>
              <a:srgbClr val="D60F00"/>
            </a:solidFill>
          </p:grpSpPr>
          <p:sp>
            <p:nvSpPr>
              <p:cNvPr id="78" name="Freeform: Shape 77">
                <a:extLst>
                  <a:ext uri="{FF2B5EF4-FFF2-40B4-BE49-F238E27FC236}">
                    <a16:creationId xmlns:a16="http://schemas.microsoft.com/office/drawing/2014/main" id="{E80502F2-C04B-41EA-AD4D-10DAAC002B8C}"/>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79" name="Freeform: Shape 78">
                <a:extLst>
                  <a:ext uri="{FF2B5EF4-FFF2-40B4-BE49-F238E27FC236}">
                    <a16:creationId xmlns:a16="http://schemas.microsoft.com/office/drawing/2014/main" id="{ED457B92-528D-453A-A9A6-C45EA1409AED}"/>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72" name="Graphic 10" descr="Man">
              <a:extLst>
                <a:ext uri="{FF2B5EF4-FFF2-40B4-BE49-F238E27FC236}">
                  <a16:creationId xmlns:a16="http://schemas.microsoft.com/office/drawing/2014/main" id="{8FC12325-AF69-4C88-BF72-CC117ECD7F5A}"/>
                </a:ext>
              </a:extLst>
            </p:cNvPr>
            <p:cNvGrpSpPr/>
            <p:nvPr/>
          </p:nvGrpSpPr>
          <p:grpSpPr>
            <a:xfrm>
              <a:off x="10051859" y="3923866"/>
              <a:ext cx="267942" cy="498242"/>
              <a:chOff x="4933325" y="3442073"/>
              <a:chExt cx="191751" cy="392218"/>
            </a:xfrm>
            <a:solidFill>
              <a:srgbClr val="D60F00"/>
            </a:solidFill>
          </p:grpSpPr>
          <p:sp>
            <p:nvSpPr>
              <p:cNvPr id="76" name="Freeform: Shape 75">
                <a:extLst>
                  <a:ext uri="{FF2B5EF4-FFF2-40B4-BE49-F238E27FC236}">
                    <a16:creationId xmlns:a16="http://schemas.microsoft.com/office/drawing/2014/main" id="{E4A7EDCB-2598-4DFC-9E86-2AFB7EF23459}"/>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77" name="Freeform: Shape 76">
                <a:extLst>
                  <a:ext uri="{FF2B5EF4-FFF2-40B4-BE49-F238E27FC236}">
                    <a16:creationId xmlns:a16="http://schemas.microsoft.com/office/drawing/2014/main" id="{9282DB32-F345-4D65-A0C7-CA9F47FABC51}"/>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73" name="Graphic 10" descr="Man">
              <a:extLst>
                <a:ext uri="{FF2B5EF4-FFF2-40B4-BE49-F238E27FC236}">
                  <a16:creationId xmlns:a16="http://schemas.microsoft.com/office/drawing/2014/main" id="{7A74E939-0362-4E88-A669-B299C2A14CA9}"/>
                </a:ext>
              </a:extLst>
            </p:cNvPr>
            <p:cNvGrpSpPr/>
            <p:nvPr/>
          </p:nvGrpSpPr>
          <p:grpSpPr>
            <a:xfrm>
              <a:off x="10051859" y="4541423"/>
              <a:ext cx="267942" cy="498242"/>
              <a:chOff x="4933325" y="3442073"/>
              <a:chExt cx="191751" cy="392218"/>
            </a:xfrm>
            <a:solidFill>
              <a:srgbClr val="D60F00"/>
            </a:solidFill>
          </p:grpSpPr>
          <p:sp>
            <p:nvSpPr>
              <p:cNvPr id="74" name="Freeform: Shape 73">
                <a:extLst>
                  <a:ext uri="{FF2B5EF4-FFF2-40B4-BE49-F238E27FC236}">
                    <a16:creationId xmlns:a16="http://schemas.microsoft.com/office/drawing/2014/main" id="{7D3822BF-6FA2-4A31-A554-56AE2B7DFCC1}"/>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75" name="Freeform: Shape 74">
                <a:extLst>
                  <a:ext uri="{FF2B5EF4-FFF2-40B4-BE49-F238E27FC236}">
                    <a16:creationId xmlns:a16="http://schemas.microsoft.com/office/drawing/2014/main" id="{A4CFF6FA-4322-4F07-8DAF-6B6515728FA1}"/>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54" name="Graphic 10" descr="Man">
              <a:extLst>
                <a:ext uri="{FF2B5EF4-FFF2-40B4-BE49-F238E27FC236}">
                  <a16:creationId xmlns:a16="http://schemas.microsoft.com/office/drawing/2014/main" id="{BD6DA2E2-CB92-4335-81C4-EADFCBA50C94}"/>
                </a:ext>
              </a:extLst>
            </p:cNvPr>
            <p:cNvGrpSpPr/>
            <p:nvPr/>
          </p:nvGrpSpPr>
          <p:grpSpPr>
            <a:xfrm>
              <a:off x="10459141" y="2071194"/>
              <a:ext cx="267942" cy="498242"/>
              <a:chOff x="4933325" y="3442073"/>
              <a:chExt cx="191751" cy="392218"/>
            </a:xfrm>
            <a:solidFill>
              <a:schemeClr val="bg1">
                <a:lumMod val="75000"/>
              </a:schemeClr>
            </a:solidFill>
          </p:grpSpPr>
          <p:sp>
            <p:nvSpPr>
              <p:cNvPr id="67" name="Freeform: Shape 66">
                <a:extLst>
                  <a:ext uri="{FF2B5EF4-FFF2-40B4-BE49-F238E27FC236}">
                    <a16:creationId xmlns:a16="http://schemas.microsoft.com/office/drawing/2014/main" id="{D75D5F28-4DF3-421C-99AD-ABC3CCFA5813}"/>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solidFill>
                <a:srgbClr val="D60F00"/>
              </a:solidFill>
              <a:ln w="4266" cap="flat">
                <a:noFill/>
                <a:prstDash val="solid"/>
                <a:miter/>
              </a:ln>
            </p:spPr>
            <p:txBody>
              <a:bodyPr rtlCol="0" anchor="ctr"/>
              <a:lstStyle/>
              <a:p>
                <a:endParaRPr lang="en-US" u="sng"/>
              </a:p>
            </p:txBody>
          </p:sp>
          <p:sp>
            <p:nvSpPr>
              <p:cNvPr id="68" name="Freeform: Shape 67">
                <a:extLst>
                  <a:ext uri="{FF2B5EF4-FFF2-40B4-BE49-F238E27FC236}">
                    <a16:creationId xmlns:a16="http://schemas.microsoft.com/office/drawing/2014/main" id="{F0DB57E2-36B7-4A86-A960-D3BB1A454407}"/>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solidFill>
                <a:srgbClr val="D60F00"/>
              </a:solidFill>
              <a:ln w="4266" cap="flat">
                <a:noFill/>
                <a:prstDash val="solid"/>
                <a:miter/>
              </a:ln>
            </p:spPr>
            <p:txBody>
              <a:bodyPr rtlCol="0" anchor="ctr"/>
              <a:lstStyle/>
              <a:p>
                <a:endParaRPr lang="en-US" u="sng"/>
              </a:p>
            </p:txBody>
          </p:sp>
        </p:grpSp>
        <p:grpSp>
          <p:nvGrpSpPr>
            <p:cNvPr id="55" name="Graphic 10" descr="Man">
              <a:extLst>
                <a:ext uri="{FF2B5EF4-FFF2-40B4-BE49-F238E27FC236}">
                  <a16:creationId xmlns:a16="http://schemas.microsoft.com/office/drawing/2014/main" id="{699320FF-B706-49D0-9614-9A242C2A0BEB}"/>
                </a:ext>
              </a:extLst>
            </p:cNvPr>
            <p:cNvGrpSpPr/>
            <p:nvPr/>
          </p:nvGrpSpPr>
          <p:grpSpPr>
            <a:xfrm>
              <a:off x="10459141" y="2688751"/>
              <a:ext cx="267942" cy="498242"/>
              <a:chOff x="4933325" y="3442073"/>
              <a:chExt cx="191751" cy="392218"/>
            </a:xfrm>
            <a:solidFill>
              <a:schemeClr val="bg1">
                <a:lumMod val="75000"/>
              </a:schemeClr>
            </a:solidFill>
          </p:grpSpPr>
          <p:sp>
            <p:nvSpPr>
              <p:cNvPr id="65" name="Freeform: Shape 64">
                <a:extLst>
                  <a:ext uri="{FF2B5EF4-FFF2-40B4-BE49-F238E27FC236}">
                    <a16:creationId xmlns:a16="http://schemas.microsoft.com/office/drawing/2014/main" id="{8F429C2C-A3C0-42DC-A93B-EB63A216BED7}"/>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solidFill>
                <a:srgbClr val="D60F00"/>
              </a:solidFill>
              <a:ln w="4266" cap="flat">
                <a:noFill/>
                <a:prstDash val="solid"/>
                <a:miter/>
              </a:ln>
            </p:spPr>
            <p:txBody>
              <a:bodyPr rtlCol="0" anchor="ctr"/>
              <a:lstStyle/>
              <a:p>
                <a:endParaRPr lang="en-US" u="sng"/>
              </a:p>
            </p:txBody>
          </p:sp>
          <p:sp>
            <p:nvSpPr>
              <p:cNvPr id="66" name="Freeform: Shape 65">
                <a:extLst>
                  <a:ext uri="{FF2B5EF4-FFF2-40B4-BE49-F238E27FC236}">
                    <a16:creationId xmlns:a16="http://schemas.microsoft.com/office/drawing/2014/main" id="{633B7633-BF8C-4C6A-8BFA-1AD0CE25F6F6}"/>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solidFill>
                <a:srgbClr val="D60F00"/>
              </a:solidFill>
              <a:ln w="4266" cap="flat">
                <a:noFill/>
                <a:prstDash val="solid"/>
                <a:miter/>
              </a:ln>
            </p:spPr>
            <p:txBody>
              <a:bodyPr rtlCol="0" anchor="ctr"/>
              <a:lstStyle/>
              <a:p>
                <a:endParaRPr lang="en-US" u="sng"/>
              </a:p>
            </p:txBody>
          </p:sp>
        </p:grpSp>
        <p:grpSp>
          <p:nvGrpSpPr>
            <p:cNvPr id="56" name="Graphic 10" descr="Man">
              <a:extLst>
                <a:ext uri="{FF2B5EF4-FFF2-40B4-BE49-F238E27FC236}">
                  <a16:creationId xmlns:a16="http://schemas.microsoft.com/office/drawing/2014/main" id="{8CE1DF07-FB9D-41CA-B6E3-6264348308C8}"/>
                </a:ext>
              </a:extLst>
            </p:cNvPr>
            <p:cNvGrpSpPr/>
            <p:nvPr/>
          </p:nvGrpSpPr>
          <p:grpSpPr>
            <a:xfrm>
              <a:off x="10459141" y="3306309"/>
              <a:ext cx="267942" cy="498242"/>
              <a:chOff x="4933325" y="3442073"/>
              <a:chExt cx="191751" cy="392218"/>
            </a:xfrm>
            <a:solidFill>
              <a:schemeClr val="bg1">
                <a:lumMod val="75000"/>
              </a:schemeClr>
            </a:solidFill>
          </p:grpSpPr>
          <p:sp>
            <p:nvSpPr>
              <p:cNvPr id="63" name="Freeform: Shape 62">
                <a:extLst>
                  <a:ext uri="{FF2B5EF4-FFF2-40B4-BE49-F238E27FC236}">
                    <a16:creationId xmlns:a16="http://schemas.microsoft.com/office/drawing/2014/main" id="{3E943996-FADC-42FC-9B55-44AFE8C2DD22}"/>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solidFill>
                <a:srgbClr val="D60F00"/>
              </a:solidFill>
              <a:ln w="4266" cap="flat">
                <a:noFill/>
                <a:prstDash val="solid"/>
                <a:miter/>
              </a:ln>
            </p:spPr>
            <p:txBody>
              <a:bodyPr rtlCol="0" anchor="ctr"/>
              <a:lstStyle/>
              <a:p>
                <a:endParaRPr lang="en-US" u="sng"/>
              </a:p>
            </p:txBody>
          </p:sp>
          <p:sp>
            <p:nvSpPr>
              <p:cNvPr id="64" name="Freeform: Shape 63">
                <a:extLst>
                  <a:ext uri="{FF2B5EF4-FFF2-40B4-BE49-F238E27FC236}">
                    <a16:creationId xmlns:a16="http://schemas.microsoft.com/office/drawing/2014/main" id="{219625BA-C364-4429-A176-386A3324CF3A}"/>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solidFill>
                <a:srgbClr val="D60F00"/>
              </a:solidFill>
              <a:ln w="4266" cap="flat">
                <a:noFill/>
                <a:prstDash val="solid"/>
                <a:miter/>
              </a:ln>
            </p:spPr>
            <p:txBody>
              <a:bodyPr rtlCol="0" anchor="ctr"/>
              <a:lstStyle/>
              <a:p>
                <a:endParaRPr lang="en-US" u="sng"/>
              </a:p>
            </p:txBody>
          </p:sp>
        </p:grpSp>
        <p:grpSp>
          <p:nvGrpSpPr>
            <p:cNvPr id="57" name="Graphic 10" descr="Man">
              <a:extLst>
                <a:ext uri="{FF2B5EF4-FFF2-40B4-BE49-F238E27FC236}">
                  <a16:creationId xmlns:a16="http://schemas.microsoft.com/office/drawing/2014/main" id="{594E8519-9BE8-44C1-8C9F-08FB05BC3884}"/>
                </a:ext>
              </a:extLst>
            </p:cNvPr>
            <p:cNvGrpSpPr/>
            <p:nvPr/>
          </p:nvGrpSpPr>
          <p:grpSpPr>
            <a:xfrm>
              <a:off x="10459141" y="3923866"/>
              <a:ext cx="267942" cy="498242"/>
              <a:chOff x="4933325" y="3442073"/>
              <a:chExt cx="191751" cy="392218"/>
            </a:xfrm>
            <a:solidFill>
              <a:schemeClr val="bg1">
                <a:lumMod val="75000"/>
              </a:schemeClr>
            </a:solidFill>
          </p:grpSpPr>
          <p:sp>
            <p:nvSpPr>
              <p:cNvPr id="61" name="Freeform: Shape 60">
                <a:extLst>
                  <a:ext uri="{FF2B5EF4-FFF2-40B4-BE49-F238E27FC236}">
                    <a16:creationId xmlns:a16="http://schemas.microsoft.com/office/drawing/2014/main" id="{3086464E-C2A6-4C6C-9831-2287673E998F}"/>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solidFill>
                <a:srgbClr val="D60F00"/>
              </a:solidFill>
              <a:ln w="4266" cap="flat">
                <a:noFill/>
                <a:prstDash val="solid"/>
                <a:miter/>
              </a:ln>
            </p:spPr>
            <p:txBody>
              <a:bodyPr rtlCol="0" anchor="ctr"/>
              <a:lstStyle/>
              <a:p>
                <a:endParaRPr lang="en-US" u="sng"/>
              </a:p>
            </p:txBody>
          </p:sp>
          <p:sp>
            <p:nvSpPr>
              <p:cNvPr id="62" name="Freeform: Shape 61">
                <a:extLst>
                  <a:ext uri="{FF2B5EF4-FFF2-40B4-BE49-F238E27FC236}">
                    <a16:creationId xmlns:a16="http://schemas.microsoft.com/office/drawing/2014/main" id="{C6536A2D-2FC7-4376-9DF9-198D7686DEC7}"/>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solidFill>
                <a:srgbClr val="D60F00"/>
              </a:solidFill>
              <a:ln w="4266" cap="flat">
                <a:noFill/>
                <a:prstDash val="solid"/>
                <a:miter/>
              </a:ln>
            </p:spPr>
            <p:txBody>
              <a:bodyPr rtlCol="0" anchor="ctr"/>
              <a:lstStyle/>
              <a:p>
                <a:endParaRPr lang="en-US" u="sng"/>
              </a:p>
            </p:txBody>
          </p:sp>
        </p:grpSp>
        <p:grpSp>
          <p:nvGrpSpPr>
            <p:cNvPr id="58" name="Graphic 10" descr="Man">
              <a:extLst>
                <a:ext uri="{FF2B5EF4-FFF2-40B4-BE49-F238E27FC236}">
                  <a16:creationId xmlns:a16="http://schemas.microsoft.com/office/drawing/2014/main" id="{6B48537E-7391-45AF-84A4-AB7EC1E8F727}"/>
                </a:ext>
              </a:extLst>
            </p:cNvPr>
            <p:cNvGrpSpPr/>
            <p:nvPr/>
          </p:nvGrpSpPr>
          <p:grpSpPr>
            <a:xfrm>
              <a:off x="10459141" y="4541423"/>
              <a:ext cx="267942" cy="498242"/>
              <a:chOff x="4933325" y="3442073"/>
              <a:chExt cx="191751" cy="392218"/>
            </a:xfrm>
            <a:solidFill>
              <a:schemeClr val="bg1">
                <a:lumMod val="75000"/>
              </a:schemeClr>
            </a:solidFill>
          </p:grpSpPr>
          <p:sp>
            <p:nvSpPr>
              <p:cNvPr id="59" name="Freeform: Shape 58">
                <a:extLst>
                  <a:ext uri="{FF2B5EF4-FFF2-40B4-BE49-F238E27FC236}">
                    <a16:creationId xmlns:a16="http://schemas.microsoft.com/office/drawing/2014/main" id="{748E79FB-E98E-4BA7-B15B-66D60B88DF5E}"/>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solidFill>
                <a:srgbClr val="D60F00"/>
              </a:solidFill>
              <a:ln w="4266" cap="flat">
                <a:noFill/>
                <a:prstDash val="solid"/>
                <a:miter/>
              </a:ln>
            </p:spPr>
            <p:txBody>
              <a:bodyPr rtlCol="0" anchor="ctr"/>
              <a:lstStyle/>
              <a:p>
                <a:endParaRPr lang="en-US" u="sng"/>
              </a:p>
            </p:txBody>
          </p:sp>
          <p:sp>
            <p:nvSpPr>
              <p:cNvPr id="60" name="Freeform: Shape 59">
                <a:extLst>
                  <a:ext uri="{FF2B5EF4-FFF2-40B4-BE49-F238E27FC236}">
                    <a16:creationId xmlns:a16="http://schemas.microsoft.com/office/drawing/2014/main" id="{46CE217B-03CE-4E27-9794-DA9C67E0F4F3}"/>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solidFill>
                <a:srgbClr val="D60F00"/>
              </a:solidFill>
              <a:ln w="4266" cap="flat">
                <a:noFill/>
                <a:prstDash val="solid"/>
                <a:miter/>
              </a:ln>
            </p:spPr>
            <p:txBody>
              <a:bodyPr rtlCol="0" anchor="ctr"/>
              <a:lstStyle/>
              <a:p>
                <a:endParaRPr lang="en-US" u="sng"/>
              </a:p>
            </p:txBody>
          </p:sp>
        </p:grpSp>
        <p:grpSp>
          <p:nvGrpSpPr>
            <p:cNvPr id="39" name="Graphic 10" descr="Man">
              <a:extLst>
                <a:ext uri="{FF2B5EF4-FFF2-40B4-BE49-F238E27FC236}">
                  <a16:creationId xmlns:a16="http://schemas.microsoft.com/office/drawing/2014/main" id="{BD5664CC-E235-4FE3-A447-6D63DDEDC910}"/>
                </a:ext>
              </a:extLst>
            </p:cNvPr>
            <p:cNvGrpSpPr/>
            <p:nvPr/>
          </p:nvGrpSpPr>
          <p:grpSpPr>
            <a:xfrm>
              <a:off x="10866421" y="2071194"/>
              <a:ext cx="267942" cy="498242"/>
              <a:chOff x="4933325" y="3442073"/>
              <a:chExt cx="191751" cy="392218"/>
            </a:xfrm>
            <a:solidFill>
              <a:schemeClr val="bg1">
                <a:lumMod val="75000"/>
              </a:schemeClr>
            </a:solidFill>
          </p:grpSpPr>
          <p:sp>
            <p:nvSpPr>
              <p:cNvPr id="52" name="Freeform: Shape 51">
                <a:extLst>
                  <a:ext uri="{FF2B5EF4-FFF2-40B4-BE49-F238E27FC236}">
                    <a16:creationId xmlns:a16="http://schemas.microsoft.com/office/drawing/2014/main" id="{2C32E743-2703-4398-BFEE-5EF9AFA953BC}"/>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53" name="Freeform: Shape 52">
                <a:extLst>
                  <a:ext uri="{FF2B5EF4-FFF2-40B4-BE49-F238E27FC236}">
                    <a16:creationId xmlns:a16="http://schemas.microsoft.com/office/drawing/2014/main" id="{467A9729-51D0-404D-905F-9A1EBB68A5FB}"/>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40" name="Graphic 10" descr="Man">
              <a:extLst>
                <a:ext uri="{FF2B5EF4-FFF2-40B4-BE49-F238E27FC236}">
                  <a16:creationId xmlns:a16="http://schemas.microsoft.com/office/drawing/2014/main" id="{280DCC49-2CB7-4C28-84FA-FE8709022B76}"/>
                </a:ext>
              </a:extLst>
            </p:cNvPr>
            <p:cNvGrpSpPr/>
            <p:nvPr/>
          </p:nvGrpSpPr>
          <p:grpSpPr>
            <a:xfrm>
              <a:off x="10866421" y="2688751"/>
              <a:ext cx="267942" cy="498242"/>
              <a:chOff x="4933325" y="3442073"/>
              <a:chExt cx="191751" cy="392218"/>
            </a:xfrm>
            <a:solidFill>
              <a:schemeClr val="bg1">
                <a:lumMod val="75000"/>
              </a:schemeClr>
            </a:solidFill>
          </p:grpSpPr>
          <p:sp>
            <p:nvSpPr>
              <p:cNvPr id="50" name="Freeform: Shape 49">
                <a:extLst>
                  <a:ext uri="{FF2B5EF4-FFF2-40B4-BE49-F238E27FC236}">
                    <a16:creationId xmlns:a16="http://schemas.microsoft.com/office/drawing/2014/main" id="{E9292013-A346-4F77-99F9-1E0BECCA9CF4}"/>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51" name="Freeform: Shape 50">
                <a:extLst>
                  <a:ext uri="{FF2B5EF4-FFF2-40B4-BE49-F238E27FC236}">
                    <a16:creationId xmlns:a16="http://schemas.microsoft.com/office/drawing/2014/main" id="{42C51747-8315-4CFE-A9A4-1B790233FB92}"/>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41" name="Graphic 10" descr="Man">
              <a:extLst>
                <a:ext uri="{FF2B5EF4-FFF2-40B4-BE49-F238E27FC236}">
                  <a16:creationId xmlns:a16="http://schemas.microsoft.com/office/drawing/2014/main" id="{9DDEA1D8-E559-4346-8A51-23865CBA57A8}"/>
                </a:ext>
              </a:extLst>
            </p:cNvPr>
            <p:cNvGrpSpPr/>
            <p:nvPr/>
          </p:nvGrpSpPr>
          <p:grpSpPr>
            <a:xfrm>
              <a:off x="10866421" y="3306309"/>
              <a:ext cx="267942" cy="498242"/>
              <a:chOff x="4933325" y="3442073"/>
              <a:chExt cx="191751" cy="392218"/>
            </a:xfrm>
            <a:solidFill>
              <a:schemeClr val="bg1">
                <a:lumMod val="75000"/>
              </a:schemeClr>
            </a:solidFill>
          </p:grpSpPr>
          <p:sp>
            <p:nvSpPr>
              <p:cNvPr id="48" name="Freeform: Shape 47">
                <a:extLst>
                  <a:ext uri="{FF2B5EF4-FFF2-40B4-BE49-F238E27FC236}">
                    <a16:creationId xmlns:a16="http://schemas.microsoft.com/office/drawing/2014/main" id="{974392E7-D23A-4CB6-8ADE-C277F920E321}"/>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49" name="Freeform: Shape 48">
                <a:extLst>
                  <a:ext uri="{FF2B5EF4-FFF2-40B4-BE49-F238E27FC236}">
                    <a16:creationId xmlns:a16="http://schemas.microsoft.com/office/drawing/2014/main" id="{58898BCC-EC98-495F-A3E9-6D7F4249EFBE}"/>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42" name="Graphic 10" descr="Man">
              <a:extLst>
                <a:ext uri="{FF2B5EF4-FFF2-40B4-BE49-F238E27FC236}">
                  <a16:creationId xmlns:a16="http://schemas.microsoft.com/office/drawing/2014/main" id="{533A410F-4B50-4034-9F25-C8F187CA90D9}"/>
                </a:ext>
              </a:extLst>
            </p:cNvPr>
            <p:cNvGrpSpPr/>
            <p:nvPr/>
          </p:nvGrpSpPr>
          <p:grpSpPr>
            <a:xfrm>
              <a:off x="10866421" y="3923866"/>
              <a:ext cx="267942" cy="498242"/>
              <a:chOff x="4933325" y="3442073"/>
              <a:chExt cx="191751" cy="392218"/>
            </a:xfrm>
            <a:solidFill>
              <a:schemeClr val="bg1">
                <a:lumMod val="75000"/>
              </a:schemeClr>
            </a:solidFill>
          </p:grpSpPr>
          <p:sp>
            <p:nvSpPr>
              <p:cNvPr id="46" name="Freeform: Shape 45">
                <a:extLst>
                  <a:ext uri="{FF2B5EF4-FFF2-40B4-BE49-F238E27FC236}">
                    <a16:creationId xmlns:a16="http://schemas.microsoft.com/office/drawing/2014/main" id="{CDD2D3AB-C8F9-40FF-BA28-FC838F7103F9}"/>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47" name="Freeform: Shape 46">
                <a:extLst>
                  <a:ext uri="{FF2B5EF4-FFF2-40B4-BE49-F238E27FC236}">
                    <a16:creationId xmlns:a16="http://schemas.microsoft.com/office/drawing/2014/main" id="{289395FD-A2AD-45C1-A067-E6875AE07BDE}"/>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43" name="Graphic 10" descr="Man">
              <a:extLst>
                <a:ext uri="{FF2B5EF4-FFF2-40B4-BE49-F238E27FC236}">
                  <a16:creationId xmlns:a16="http://schemas.microsoft.com/office/drawing/2014/main" id="{5A8C5BB4-F10B-485A-8CC8-067870F46B1A}"/>
                </a:ext>
              </a:extLst>
            </p:cNvPr>
            <p:cNvGrpSpPr/>
            <p:nvPr/>
          </p:nvGrpSpPr>
          <p:grpSpPr>
            <a:xfrm>
              <a:off x="10866421" y="4541423"/>
              <a:ext cx="267942" cy="498242"/>
              <a:chOff x="4933325" y="3442073"/>
              <a:chExt cx="191751" cy="392218"/>
            </a:xfrm>
            <a:solidFill>
              <a:schemeClr val="bg1">
                <a:lumMod val="75000"/>
              </a:schemeClr>
            </a:solidFill>
          </p:grpSpPr>
          <p:sp>
            <p:nvSpPr>
              <p:cNvPr id="44" name="Freeform: Shape 43">
                <a:extLst>
                  <a:ext uri="{FF2B5EF4-FFF2-40B4-BE49-F238E27FC236}">
                    <a16:creationId xmlns:a16="http://schemas.microsoft.com/office/drawing/2014/main" id="{245C08C3-A0F6-4A7D-9CD1-314A47B62FCE}"/>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45" name="Freeform: Shape 44">
                <a:extLst>
                  <a:ext uri="{FF2B5EF4-FFF2-40B4-BE49-F238E27FC236}">
                    <a16:creationId xmlns:a16="http://schemas.microsoft.com/office/drawing/2014/main" id="{82A2A75E-1BA0-4CC6-9C30-029BECC2C985}"/>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24" name="Graphic 10" descr="Man">
              <a:extLst>
                <a:ext uri="{FF2B5EF4-FFF2-40B4-BE49-F238E27FC236}">
                  <a16:creationId xmlns:a16="http://schemas.microsoft.com/office/drawing/2014/main" id="{CC18A735-51DF-4B86-AF1F-C5ADA49576CC}"/>
                </a:ext>
              </a:extLst>
            </p:cNvPr>
            <p:cNvGrpSpPr/>
            <p:nvPr/>
          </p:nvGrpSpPr>
          <p:grpSpPr>
            <a:xfrm>
              <a:off x="11273704" y="2071194"/>
              <a:ext cx="267942" cy="498242"/>
              <a:chOff x="4933325" y="3442073"/>
              <a:chExt cx="191751" cy="392218"/>
            </a:xfrm>
            <a:solidFill>
              <a:schemeClr val="bg1">
                <a:lumMod val="75000"/>
              </a:schemeClr>
            </a:solidFill>
          </p:grpSpPr>
          <p:sp>
            <p:nvSpPr>
              <p:cNvPr id="37" name="Freeform: Shape 36">
                <a:extLst>
                  <a:ext uri="{FF2B5EF4-FFF2-40B4-BE49-F238E27FC236}">
                    <a16:creationId xmlns:a16="http://schemas.microsoft.com/office/drawing/2014/main" id="{C46C1107-C2AB-4A4F-8094-5AE8FCFCC243}"/>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38" name="Freeform: Shape 37">
                <a:extLst>
                  <a:ext uri="{FF2B5EF4-FFF2-40B4-BE49-F238E27FC236}">
                    <a16:creationId xmlns:a16="http://schemas.microsoft.com/office/drawing/2014/main" id="{6CE1674F-D151-47C5-92AC-EF431D075A3E}"/>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25" name="Graphic 10" descr="Man">
              <a:extLst>
                <a:ext uri="{FF2B5EF4-FFF2-40B4-BE49-F238E27FC236}">
                  <a16:creationId xmlns:a16="http://schemas.microsoft.com/office/drawing/2014/main" id="{7CA1E697-3AA4-4646-A5E7-708713D039D9}"/>
                </a:ext>
              </a:extLst>
            </p:cNvPr>
            <p:cNvGrpSpPr/>
            <p:nvPr/>
          </p:nvGrpSpPr>
          <p:grpSpPr>
            <a:xfrm>
              <a:off x="11273704" y="2688751"/>
              <a:ext cx="267942" cy="498242"/>
              <a:chOff x="4933325" y="3442073"/>
              <a:chExt cx="191751" cy="392218"/>
            </a:xfrm>
            <a:solidFill>
              <a:schemeClr val="bg1">
                <a:lumMod val="75000"/>
              </a:schemeClr>
            </a:solidFill>
          </p:grpSpPr>
          <p:sp>
            <p:nvSpPr>
              <p:cNvPr id="35" name="Freeform: Shape 34">
                <a:extLst>
                  <a:ext uri="{FF2B5EF4-FFF2-40B4-BE49-F238E27FC236}">
                    <a16:creationId xmlns:a16="http://schemas.microsoft.com/office/drawing/2014/main" id="{36AC3081-FACF-43B7-8F86-EBE8FADA57D7}"/>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36" name="Freeform: Shape 35">
                <a:extLst>
                  <a:ext uri="{FF2B5EF4-FFF2-40B4-BE49-F238E27FC236}">
                    <a16:creationId xmlns:a16="http://schemas.microsoft.com/office/drawing/2014/main" id="{FB6ED697-BA31-47FC-9AD8-FE1FE912B50B}"/>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26" name="Graphic 10" descr="Man">
              <a:extLst>
                <a:ext uri="{FF2B5EF4-FFF2-40B4-BE49-F238E27FC236}">
                  <a16:creationId xmlns:a16="http://schemas.microsoft.com/office/drawing/2014/main" id="{468F1AE5-E90B-4096-B3E1-24ED6D317812}"/>
                </a:ext>
              </a:extLst>
            </p:cNvPr>
            <p:cNvGrpSpPr/>
            <p:nvPr/>
          </p:nvGrpSpPr>
          <p:grpSpPr>
            <a:xfrm>
              <a:off x="11273704" y="3306309"/>
              <a:ext cx="267942" cy="498242"/>
              <a:chOff x="4933325" y="3442073"/>
              <a:chExt cx="191751" cy="392218"/>
            </a:xfrm>
            <a:solidFill>
              <a:schemeClr val="bg1">
                <a:lumMod val="75000"/>
              </a:schemeClr>
            </a:solidFill>
          </p:grpSpPr>
          <p:sp>
            <p:nvSpPr>
              <p:cNvPr id="33" name="Freeform: Shape 32">
                <a:extLst>
                  <a:ext uri="{FF2B5EF4-FFF2-40B4-BE49-F238E27FC236}">
                    <a16:creationId xmlns:a16="http://schemas.microsoft.com/office/drawing/2014/main" id="{490A79F3-650A-40E1-823D-BB002434CF70}"/>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34" name="Freeform: Shape 33">
                <a:extLst>
                  <a:ext uri="{FF2B5EF4-FFF2-40B4-BE49-F238E27FC236}">
                    <a16:creationId xmlns:a16="http://schemas.microsoft.com/office/drawing/2014/main" id="{B1745998-63B7-49D6-A7A2-23520D882CB2}"/>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27" name="Graphic 10" descr="Man">
              <a:extLst>
                <a:ext uri="{FF2B5EF4-FFF2-40B4-BE49-F238E27FC236}">
                  <a16:creationId xmlns:a16="http://schemas.microsoft.com/office/drawing/2014/main" id="{767B182A-0E3B-4D89-BEC4-4313F4206032}"/>
                </a:ext>
              </a:extLst>
            </p:cNvPr>
            <p:cNvGrpSpPr/>
            <p:nvPr/>
          </p:nvGrpSpPr>
          <p:grpSpPr>
            <a:xfrm>
              <a:off x="11273704" y="3923866"/>
              <a:ext cx="267942" cy="498242"/>
              <a:chOff x="4933325" y="3442073"/>
              <a:chExt cx="191751" cy="392218"/>
            </a:xfrm>
            <a:solidFill>
              <a:schemeClr val="bg1">
                <a:lumMod val="75000"/>
              </a:schemeClr>
            </a:solidFill>
          </p:grpSpPr>
          <p:sp>
            <p:nvSpPr>
              <p:cNvPr id="31" name="Freeform: Shape 30">
                <a:extLst>
                  <a:ext uri="{FF2B5EF4-FFF2-40B4-BE49-F238E27FC236}">
                    <a16:creationId xmlns:a16="http://schemas.microsoft.com/office/drawing/2014/main" id="{58F87BFB-9EE1-4589-A9CC-DC93B8533FE3}"/>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32" name="Freeform: Shape 31">
                <a:extLst>
                  <a:ext uri="{FF2B5EF4-FFF2-40B4-BE49-F238E27FC236}">
                    <a16:creationId xmlns:a16="http://schemas.microsoft.com/office/drawing/2014/main" id="{C71BDDC1-F9F2-49F1-AF9B-C6DAC6EBC31D}"/>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nvGrpSpPr>
            <p:cNvPr id="28" name="Graphic 10" descr="Man">
              <a:extLst>
                <a:ext uri="{FF2B5EF4-FFF2-40B4-BE49-F238E27FC236}">
                  <a16:creationId xmlns:a16="http://schemas.microsoft.com/office/drawing/2014/main" id="{6A7E76E7-8D9D-467F-8A6B-77EEA72C0A3F}"/>
                </a:ext>
              </a:extLst>
            </p:cNvPr>
            <p:cNvGrpSpPr/>
            <p:nvPr/>
          </p:nvGrpSpPr>
          <p:grpSpPr>
            <a:xfrm>
              <a:off x="11273704" y="4541423"/>
              <a:ext cx="267942" cy="498242"/>
              <a:chOff x="4933325" y="3442073"/>
              <a:chExt cx="191751" cy="392218"/>
            </a:xfrm>
            <a:solidFill>
              <a:schemeClr val="bg1">
                <a:lumMod val="75000"/>
              </a:schemeClr>
            </a:solidFill>
          </p:grpSpPr>
          <p:sp>
            <p:nvSpPr>
              <p:cNvPr id="29" name="Freeform: Shape 28">
                <a:extLst>
                  <a:ext uri="{FF2B5EF4-FFF2-40B4-BE49-F238E27FC236}">
                    <a16:creationId xmlns:a16="http://schemas.microsoft.com/office/drawing/2014/main" id="{EA456E1C-B6AA-4E2B-A2FA-8A4BD9227C87}"/>
                  </a:ext>
                </a:extLst>
              </p:cNvPr>
              <p:cNvSpPr/>
              <p:nvPr/>
            </p:nvSpPr>
            <p:spPr>
              <a:xfrm>
                <a:off x="4994337" y="3442073"/>
                <a:ext cx="69727" cy="69727"/>
              </a:xfrm>
              <a:custGeom>
                <a:avLst/>
                <a:gdLst>
                  <a:gd name="connsiteX0" fmla="*/ 69728 w 69727"/>
                  <a:gd name="connsiteY0" fmla="*/ 34864 h 69727"/>
                  <a:gd name="connsiteX1" fmla="*/ 34864 w 69727"/>
                  <a:gd name="connsiteY1" fmla="*/ 69728 h 69727"/>
                  <a:gd name="connsiteX2" fmla="*/ 0 w 69727"/>
                  <a:gd name="connsiteY2" fmla="*/ 34864 h 69727"/>
                  <a:gd name="connsiteX3" fmla="*/ 34864 w 69727"/>
                  <a:gd name="connsiteY3" fmla="*/ 0 h 69727"/>
                  <a:gd name="connsiteX4" fmla="*/ 69728 w 69727"/>
                  <a:gd name="connsiteY4" fmla="*/ 34864 h 6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 h="69727">
                    <a:moveTo>
                      <a:pt x="69728" y="34864"/>
                    </a:moveTo>
                    <a:cubicBezTo>
                      <a:pt x="69728" y="54119"/>
                      <a:pt x="54119" y="69728"/>
                      <a:pt x="34864" y="69728"/>
                    </a:cubicBezTo>
                    <a:cubicBezTo>
                      <a:pt x="15609" y="69728"/>
                      <a:pt x="0" y="54119"/>
                      <a:pt x="0" y="34864"/>
                    </a:cubicBezTo>
                    <a:cubicBezTo>
                      <a:pt x="0" y="15609"/>
                      <a:pt x="15609" y="0"/>
                      <a:pt x="34864" y="0"/>
                    </a:cubicBezTo>
                    <a:cubicBezTo>
                      <a:pt x="54119" y="0"/>
                      <a:pt x="69728" y="15609"/>
                      <a:pt x="69728" y="34864"/>
                    </a:cubicBezTo>
                    <a:close/>
                  </a:path>
                </a:pathLst>
              </a:custGeom>
              <a:grpFill/>
              <a:ln w="4266" cap="flat">
                <a:noFill/>
                <a:prstDash val="solid"/>
                <a:miter/>
              </a:ln>
            </p:spPr>
            <p:txBody>
              <a:bodyPr rtlCol="0" anchor="ctr"/>
              <a:lstStyle/>
              <a:p>
                <a:endParaRPr lang="en-US" u="sng"/>
              </a:p>
            </p:txBody>
          </p:sp>
          <p:sp>
            <p:nvSpPr>
              <p:cNvPr id="30" name="Freeform: Shape 29">
                <a:extLst>
                  <a:ext uri="{FF2B5EF4-FFF2-40B4-BE49-F238E27FC236}">
                    <a16:creationId xmlns:a16="http://schemas.microsoft.com/office/drawing/2014/main" id="{541C1CE9-C80F-4F33-9B55-8D5ACB58CD56}"/>
                  </a:ext>
                </a:extLst>
              </p:cNvPr>
              <p:cNvSpPr/>
              <p:nvPr/>
            </p:nvSpPr>
            <p:spPr>
              <a:xfrm>
                <a:off x="4933325" y="3520517"/>
                <a:ext cx="191751" cy="313774"/>
              </a:xfrm>
              <a:custGeom>
                <a:avLst/>
                <a:gdLst>
                  <a:gd name="connsiteX0" fmla="*/ 190880 w 191751"/>
                  <a:gd name="connsiteY0" fmla="*/ 135969 h 313774"/>
                  <a:gd name="connsiteX1" fmla="*/ 166475 w 191751"/>
                  <a:gd name="connsiteY1" fmla="*/ 32249 h 313774"/>
                  <a:gd name="connsiteX2" fmla="*/ 161245 w 191751"/>
                  <a:gd name="connsiteY2" fmla="*/ 22661 h 313774"/>
                  <a:gd name="connsiteX3" fmla="*/ 124638 w 191751"/>
                  <a:gd name="connsiteY3" fmla="*/ 3486 h 313774"/>
                  <a:gd name="connsiteX4" fmla="*/ 95876 w 191751"/>
                  <a:gd name="connsiteY4" fmla="*/ 0 h 313774"/>
                  <a:gd name="connsiteX5" fmla="*/ 67113 w 191751"/>
                  <a:gd name="connsiteY5" fmla="*/ 4358 h 313774"/>
                  <a:gd name="connsiteX6" fmla="*/ 30506 w 191751"/>
                  <a:gd name="connsiteY6" fmla="*/ 23533 h 313774"/>
                  <a:gd name="connsiteX7" fmla="*/ 25276 w 191751"/>
                  <a:gd name="connsiteY7" fmla="*/ 33121 h 313774"/>
                  <a:gd name="connsiteX8" fmla="*/ 872 w 191751"/>
                  <a:gd name="connsiteY8" fmla="*/ 136841 h 313774"/>
                  <a:gd name="connsiteX9" fmla="*/ 0 w 191751"/>
                  <a:gd name="connsiteY9" fmla="*/ 141199 h 313774"/>
                  <a:gd name="connsiteX10" fmla="*/ 17432 w 191751"/>
                  <a:gd name="connsiteY10" fmla="*/ 158630 h 313774"/>
                  <a:gd name="connsiteX11" fmla="*/ 33992 w 191751"/>
                  <a:gd name="connsiteY11" fmla="*/ 145557 h 313774"/>
                  <a:gd name="connsiteX12" fmla="*/ 52296 w 191751"/>
                  <a:gd name="connsiteY12" fmla="*/ 69728 h 313774"/>
                  <a:gd name="connsiteX13" fmla="*/ 52296 w 191751"/>
                  <a:gd name="connsiteY13" fmla="*/ 313775 h 313774"/>
                  <a:gd name="connsiteX14" fmla="*/ 87160 w 191751"/>
                  <a:gd name="connsiteY14" fmla="*/ 313775 h 313774"/>
                  <a:gd name="connsiteX15" fmla="*/ 87160 w 191751"/>
                  <a:gd name="connsiteY15" fmla="*/ 156887 h 313774"/>
                  <a:gd name="connsiteX16" fmla="*/ 104592 w 191751"/>
                  <a:gd name="connsiteY16" fmla="*/ 156887 h 313774"/>
                  <a:gd name="connsiteX17" fmla="*/ 104592 w 191751"/>
                  <a:gd name="connsiteY17" fmla="*/ 313775 h 313774"/>
                  <a:gd name="connsiteX18" fmla="*/ 139455 w 191751"/>
                  <a:gd name="connsiteY18" fmla="*/ 313775 h 313774"/>
                  <a:gd name="connsiteX19" fmla="*/ 139455 w 191751"/>
                  <a:gd name="connsiteY19" fmla="*/ 68856 h 313774"/>
                  <a:gd name="connsiteX20" fmla="*/ 157759 w 191751"/>
                  <a:gd name="connsiteY20" fmla="*/ 144685 h 313774"/>
                  <a:gd name="connsiteX21" fmla="*/ 174319 w 191751"/>
                  <a:gd name="connsiteY21" fmla="*/ 157759 h 313774"/>
                  <a:gd name="connsiteX22" fmla="*/ 191751 w 191751"/>
                  <a:gd name="connsiteY22" fmla="*/ 140327 h 313774"/>
                  <a:gd name="connsiteX23" fmla="*/ 190880 w 191751"/>
                  <a:gd name="connsiteY23" fmla="*/ 135969 h 31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751" h="313774">
                    <a:moveTo>
                      <a:pt x="190880" y="135969"/>
                    </a:moveTo>
                    <a:lnTo>
                      <a:pt x="166475" y="32249"/>
                    </a:lnTo>
                    <a:cubicBezTo>
                      <a:pt x="165603" y="28763"/>
                      <a:pt x="163860" y="25276"/>
                      <a:pt x="161245" y="22661"/>
                    </a:cubicBezTo>
                    <a:cubicBezTo>
                      <a:pt x="150786" y="13946"/>
                      <a:pt x="138584" y="7844"/>
                      <a:pt x="124638" y="3486"/>
                    </a:cubicBezTo>
                    <a:cubicBezTo>
                      <a:pt x="115051" y="1743"/>
                      <a:pt x="105463" y="0"/>
                      <a:pt x="95876" y="0"/>
                    </a:cubicBezTo>
                    <a:cubicBezTo>
                      <a:pt x="86288" y="0"/>
                      <a:pt x="76700" y="1743"/>
                      <a:pt x="67113" y="4358"/>
                    </a:cubicBezTo>
                    <a:cubicBezTo>
                      <a:pt x="53167" y="7844"/>
                      <a:pt x="40965" y="14817"/>
                      <a:pt x="30506" y="23533"/>
                    </a:cubicBezTo>
                    <a:cubicBezTo>
                      <a:pt x="27891" y="26148"/>
                      <a:pt x="26148" y="29634"/>
                      <a:pt x="25276" y="33121"/>
                    </a:cubicBezTo>
                    <a:lnTo>
                      <a:pt x="872" y="136841"/>
                    </a:lnTo>
                    <a:cubicBezTo>
                      <a:pt x="872" y="137712"/>
                      <a:pt x="0" y="139455"/>
                      <a:pt x="0" y="141199"/>
                    </a:cubicBezTo>
                    <a:cubicBezTo>
                      <a:pt x="0" y="150786"/>
                      <a:pt x="7844" y="158630"/>
                      <a:pt x="17432" y="158630"/>
                    </a:cubicBezTo>
                    <a:cubicBezTo>
                      <a:pt x="25276" y="158630"/>
                      <a:pt x="32249" y="152529"/>
                      <a:pt x="33992" y="145557"/>
                    </a:cubicBezTo>
                    <a:lnTo>
                      <a:pt x="52296" y="69728"/>
                    </a:lnTo>
                    <a:lnTo>
                      <a:pt x="52296" y="313775"/>
                    </a:lnTo>
                    <a:lnTo>
                      <a:pt x="87160" y="313775"/>
                    </a:lnTo>
                    <a:lnTo>
                      <a:pt x="87160" y="156887"/>
                    </a:lnTo>
                    <a:lnTo>
                      <a:pt x="104592" y="156887"/>
                    </a:lnTo>
                    <a:lnTo>
                      <a:pt x="104592" y="313775"/>
                    </a:lnTo>
                    <a:lnTo>
                      <a:pt x="139455" y="313775"/>
                    </a:lnTo>
                    <a:lnTo>
                      <a:pt x="139455" y="68856"/>
                    </a:lnTo>
                    <a:lnTo>
                      <a:pt x="157759" y="144685"/>
                    </a:lnTo>
                    <a:cubicBezTo>
                      <a:pt x="159502" y="151658"/>
                      <a:pt x="166475" y="157759"/>
                      <a:pt x="174319" y="157759"/>
                    </a:cubicBezTo>
                    <a:cubicBezTo>
                      <a:pt x="183907" y="157759"/>
                      <a:pt x="191751" y="149914"/>
                      <a:pt x="191751" y="140327"/>
                    </a:cubicBezTo>
                    <a:cubicBezTo>
                      <a:pt x="191751" y="138584"/>
                      <a:pt x="190880" y="136841"/>
                      <a:pt x="190880" y="135969"/>
                    </a:cubicBezTo>
                    <a:close/>
                  </a:path>
                </a:pathLst>
              </a:custGeom>
              <a:grpFill/>
              <a:ln w="4266" cap="flat">
                <a:noFill/>
                <a:prstDash val="solid"/>
                <a:miter/>
              </a:ln>
            </p:spPr>
            <p:txBody>
              <a:bodyPr rtlCol="0" anchor="ctr"/>
              <a:lstStyle/>
              <a:p>
                <a:endParaRPr lang="en-US" u="sng"/>
              </a:p>
            </p:txBody>
          </p:sp>
        </p:grpSp>
      </p:grpSp>
      <p:sp>
        <p:nvSpPr>
          <p:cNvPr id="207" name="TextBox 206">
            <a:extLst>
              <a:ext uri="{FF2B5EF4-FFF2-40B4-BE49-F238E27FC236}">
                <a16:creationId xmlns:a16="http://schemas.microsoft.com/office/drawing/2014/main" id="{5A37EF58-3708-4DF6-A8E0-51A91AEA287D}"/>
              </a:ext>
            </a:extLst>
          </p:cNvPr>
          <p:cNvSpPr txBox="1"/>
          <p:nvPr/>
        </p:nvSpPr>
        <p:spPr>
          <a:xfrm>
            <a:off x="6565990" y="6424026"/>
            <a:ext cx="3713494" cy="230832"/>
          </a:xfrm>
          <a:prstGeom prst="rect">
            <a:avLst/>
          </a:prstGeom>
          <a:noFill/>
        </p:spPr>
        <p:txBody>
          <a:bodyPr wrap="square" rtlCol="0" anchor="ctr">
            <a:spAutoFit/>
          </a:bodyPr>
          <a:lstStyle/>
          <a:p>
            <a:pPr algn="ctr"/>
            <a:r>
              <a:rPr lang="en-US" sz="900" dirty="0">
                <a:latin typeface="Arial Nova Light" panose="020B0304020202020204" pitchFamily="34" charset="0"/>
                <a:ea typeface="Source Sans Pro Light" panose="020B0403030403020204" pitchFamily="34" charset="0"/>
              </a:rPr>
              <a:t>Source: AARP 2021 Home and Community Preferences Survey</a:t>
            </a:r>
          </a:p>
        </p:txBody>
      </p:sp>
      <p:sp>
        <p:nvSpPr>
          <p:cNvPr id="4" name="Footer Placeholder 3">
            <a:extLst>
              <a:ext uri="{FF2B5EF4-FFF2-40B4-BE49-F238E27FC236}">
                <a16:creationId xmlns:a16="http://schemas.microsoft.com/office/drawing/2014/main" id="{A5626F02-F1A7-A42C-0607-91EBA67AA1A3}"/>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spTree>
    <p:extLst>
      <p:ext uri="{BB962C8B-B14F-4D97-AF65-F5344CB8AC3E}">
        <p14:creationId xmlns:p14="http://schemas.microsoft.com/office/powerpoint/2010/main" val="22477498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AB73350-ED6B-E884-6A5B-382B697410FF}"/>
              </a:ext>
            </a:extLst>
          </p:cNvPr>
          <p:cNvGrpSpPr/>
          <p:nvPr/>
        </p:nvGrpSpPr>
        <p:grpSpPr>
          <a:xfrm>
            <a:off x="1869987" y="379681"/>
            <a:ext cx="6311238" cy="6539251"/>
            <a:chOff x="2088196" y="379681"/>
            <a:chExt cx="6311238" cy="6539251"/>
          </a:xfrm>
        </p:grpSpPr>
        <p:sp>
          <p:nvSpPr>
            <p:cNvPr id="14" name="Freeform: Shape 13">
              <a:extLst>
                <a:ext uri="{FF2B5EF4-FFF2-40B4-BE49-F238E27FC236}">
                  <a16:creationId xmlns:a16="http://schemas.microsoft.com/office/drawing/2014/main" id="{166CD8CE-A1D6-17EF-B20F-BAD2B1C1B1F6}"/>
                </a:ext>
              </a:extLst>
            </p:cNvPr>
            <p:cNvSpPr/>
            <p:nvPr/>
          </p:nvSpPr>
          <p:spPr>
            <a:xfrm>
              <a:off x="2088196" y="630863"/>
              <a:ext cx="6088574" cy="6227138"/>
            </a:xfrm>
            <a:custGeom>
              <a:avLst/>
              <a:gdLst>
                <a:gd name="connsiteX0" fmla="*/ 4460593 w 6088574"/>
                <a:gd name="connsiteY0" fmla="*/ 3915703 h 6227138"/>
                <a:gd name="connsiteX1" fmla="*/ 4460593 w 6088574"/>
                <a:gd name="connsiteY1" fmla="*/ 4276498 h 6227138"/>
                <a:gd name="connsiteX2" fmla="*/ 4783879 w 6088574"/>
                <a:gd name="connsiteY2" fmla="*/ 4276498 h 6227138"/>
                <a:gd name="connsiteX3" fmla="*/ 4783879 w 6088574"/>
                <a:gd name="connsiteY3" fmla="*/ 3915703 h 6227138"/>
                <a:gd name="connsiteX4" fmla="*/ 3914083 w 6088574"/>
                <a:gd name="connsiteY4" fmla="*/ 3915703 h 6227138"/>
                <a:gd name="connsiteX5" fmla="*/ 3914083 w 6088574"/>
                <a:gd name="connsiteY5" fmla="*/ 4276498 h 6227138"/>
                <a:gd name="connsiteX6" fmla="*/ 4323433 w 6088574"/>
                <a:gd name="connsiteY6" fmla="*/ 4276498 h 6227138"/>
                <a:gd name="connsiteX7" fmla="*/ 4323433 w 6088574"/>
                <a:gd name="connsiteY7" fmla="*/ 3915703 h 6227138"/>
                <a:gd name="connsiteX8" fmla="*/ 4460593 w 6088574"/>
                <a:gd name="connsiteY8" fmla="*/ 3406703 h 6227138"/>
                <a:gd name="connsiteX9" fmla="*/ 4460593 w 6088574"/>
                <a:gd name="connsiteY9" fmla="*/ 3778543 h 6227138"/>
                <a:gd name="connsiteX10" fmla="*/ 4783879 w 6088574"/>
                <a:gd name="connsiteY10" fmla="*/ 3778543 h 6227138"/>
                <a:gd name="connsiteX11" fmla="*/ 4783879 w 6088574"/>
                <a:gd name="connsiteY11" fmla="*/ 3406703 h 6227138"/>
                <a:gd name="connsiteX12" fmla="*/ 3914083 w 6088574"/>
                <a:gd name="connsiteY12" fmla="*/ 3406703 h 6227138"/>
                <a:gd name="connsiteX13" fmla="*/ 3914083 w 6088574"/>
                <a:gd name="connsiteY13" fmla="*/ 3778543 h 6227138"/>
                <a:gd name="connsiteX14" fmla="*/ 4323433 w 6088574"/>
                <a:gd name="connsiteY14" fmla="*/ 3778543 h 6227138"/>
                <a:gd name="connsiteX15" fmla="*/ 4323433 w 6088574"/>
                <a:gd name="connsiteY15" fmla="*/ 3406703 h 6227138"/>
                <a:gd name="connsiteX16" fmla="*/ 2609389 w 6088574"/>
                <a:gd name="connsiteY16" fmla="*/ 3406703 h 6227138"/>
                <a:gd name="connsiteX17" fmla="*/ 2609389 w 6088574"/>
                <a:gd name="connsiteY17" fmla="*/ 5137332 h 6227138"/>
                <a:gd name="connsiteX18" fmla="*/ 3479186 w 6088574"/>
                <a:gd name="connsiteY18" fmla="*/ 5137332 h 6227138"/>
                <a:gd name="connsiteX19" fmla="*/ 3479186 w 6088574"/>
                <a:gd name="connsiteY19" fmla="*/ 3406703 h 6227138"/>
                <a:gd name="connsiteX20" fmla="*/ 1304694 w 6088574"/>
                <a:gd name="connsiteY20" fmla="*/ 3406703 h 6227138"/>
                <a:gd name="connsiteX21" fmla="*/ 1304694 w 6088574"/>
                <a:gd name="connsiteY21" fmla="*/ 4276498 h 6227138"/>
                <a:gd name="connsiteX22" fmla="*/ 2174491 w 6088574"/>
                <a:gd name="connsiteY22" fmla="*/ 4276498 h 6227138"/>
                <a:gd name="connsiteX23" fmla="*/ 2174491 w 6088574"/>
                <a:gd name="connsiteY23" fmla="*/ 3406703 h 6227138"/>
                <a:gd name="connsiteX24" fmla="*/ 3044287 w 6088574"/>
                <a:gd name="connsiteY24" fmla="*/ 0 h 6227138"/>
                <a:gd name="connsiteX25" fmla="*/ 4204016 w 6088574"/>
                <a:gd name="connsiteY25" fmla="*/ 1101742 h 6227138"/>
                <a:gd name="connsiteX26" fmla="*/ 4204016 w 6088574"/>
                <a:gd name="connsiteY26" fmla="*/ 434898 h 6227138"/>
                <a:gd name="connsiteX27" fmla="*/ 4783880 w 6088574"/>
                <a:gd name="connsiteY27" fmla="*/ 434898 h 6227138"/>
                <a:gd name="connsiteX28" fmla="*/ 4783880 w 6088574"/>
                <a:gd name="connsiteY28" fmla="*/ 1652614 h 6227138"/>
                <a:gd name="connsiteX29" fmla="*/ 6088574 w 6088574"/>
                <a:gd name="connsiteY29" fmla="*/ 2899321 h 6227138"/>
                <a:gd name="connsiteX30" fmla="*/ 5762401 w 6088574"/>
                <a:gd name="connsiteY30" fmla="*/ 3174756 h 6227138"/>
                <a:gd name="connsiteX31" fmla="*/ 5299193 w 6088574"/>
                <a:gd name="connsiteY31" fmla="*/ 2735017 h 6227138"/>
                <a:gd name="connsiteX32" fmla="*/ 5299193 w 6088574"/>
                <a:gd name="connsiteY32" fmla="*/ 6227137 h 6227138"/>
                <a:gd name="connsiteX33" fmla="*/ 5218777 w 6088574"/>
                <a:gd name="connsiteY33" fmla="*/ 6227137 h 6227138"/>
                <a:gd name="connsiteX34" fmla="*/ 5218777 w 6088574"/>
                <a:gd name="connsiteY34" fmla="*/ 6227138 h 6227138"/>
                <a:gd name="connsiteX35" fmla="*/ 2317351 w 6088574"/>
                <a:gd name="connsiteY35" fmla="*/ 6227138 h 6227138"/>
                <a:gd name="connsiteX36" fmla="*/ 2317351 w 6088574"/>
                <a:gd name="connsiteY36" fmla="*/ 5218778 h 6227138"/>
                <a:gd name="connsiteX37" fmla="*/ 869796 w 6088574"/>
                <a:gd name="connsiteY37" fmla="*/ 5218778 h 6227138"/>
                <a:gd name="connsiteX38" fmla="*/ 869796 w 6088574"/>
                <a:gd name="connsiteY38" fmla="*/ 3066032 h 6227138"/>
                <a:gd name="connsiteX39" fmla="*/ 2906022 w 6088574"/>
                <a:gd name="connsiteY39" fmla="*/ 1131618 h 6227138"/>
                <a:gd name="connsiteX40" fmla="*/ 2859605 w 6088574"/>
                <a:gd name="connsiteY40" fmla="*/ 1085201 h 6227138"/>
                <a:gd name="connsiteX41" fmla="*/ 3201345 w 6088574"/>
                <a:gd name="connsiteY41" fmla="*/ 743461 h 6227138"/>
                <a:gd name="connsiteX42" fmla="*/ 3044287 w 6088574"/>
                <a:gd name="connsiteY42" fmla="*/ 594361 h 6227138"/>
                <a:gd name="connsiteX43" fmla="*/ 326174 w 6088574"/>
                <a:gd name="connsiteY43" fmla="*/ 3174756 h 6227138"/>
                <a:gd name="connsiteX44" fmla="*/ 0 w 6088574"/>
                <a:gd name="connsiteY44" fmla="*/ 2899321 h 622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88574" h="6227138">
                  <a:moveTo>
                    <a:pt x="4460593" y="3915703"/>
                  </a:moveTo>
                  <a:lnTo>
                    <a:pt x="4460593" y="4276498"/>
                  </a:lnTo>
                  <a:lnTo>
                    <a:pt x="4783879" y="4276498"/>
                  </a:lnTo>
                  <a:lnTo>
                    <a:pt x="4783879" y="3915703"/>
                  </a:lnTo>
                  <a:close/>
                  <a:moveTo>
                    <a:pt x="3914083" y="3915703"/>
                  </a:moveTo>
                  <a:lnTo>
                    <a:pt x="3914083" y="4276498"/>
                  </a:lnTo>
                  <a:lnTo>
                    <a:pt x="4323433" y="4276498"/>
                  </a:lnTo>
                  <a:lnTo>
                    <a:pt x="4323433" y="3915703"/>
                  </a:lnTo>
                  <a:close/>
                  <a:moveTo>
                    <a:pt x="4460593" y="3406703"/>
                  </a:moveTo>
                  <a:lnTo>
                    <a:pt x="4460593" y="3778543"/>
                  </a:lnTo>
                  <a:lnTo>
                    <a:pt x="4783879" y="3778543"/>
                  </a:lnTo>
                  <a:lnTo>
                    <a:pt x="4783879" y="3406703"/>
                  </a:lnTo>
                  <a:close/>
                  <a:moveTo>
                    <a:pt x="3914083" y="3406703"/>
                  </a:moveTo>
                  <a:lnTo>
                    <a:pt x="3914083" y="3778543"/>
                  </a:lnTo>
                  <a:lnTo>
                    <a:pt x="4323433" y="3778543"/>
                  </a:lnTo>
                  <a:lnTo>
                    <a:pt x="4323433" y="3406703"/>
                  </a:lnTo>
                  <a:close/>
                  <a:moveTo>
                    <a:pt x="2609389" y="3406703"/>
                  </a:moveTo>
                  <a:lnTo>
                    <a:pt x="2609389" y="5137332"/>
                  </a:lnTo>
                  <a:lnTo>
                    <a:pt x="3479186" y="5137332"/>
                  </a:lnTo>
                  <a:lnTo>
                    <a:pt x="3479186" y="3406703"/>
                  </a:lnTo>
                  <a:close/>
                  <a:moveTo>
                    <a:pt x="1304694" y="3406703"/>
                  </a:moveTo>
                  <a:lnTo>
                    <a:pt x="1304694" y="4276498"/>
                  </a:lnTo>
                  <a:lnTo>
                    <a:pt x="2174491" y="4276498"/>
                  </a:lnTo>
                  <a:lnTo>
                    <a:pt x="2174491" y="3406703"/>
                  </a:lnTo>
                  <a:close/>
                  <a:moveTo>
                    <a:pt x="3044287" y="0"/>
                  </a:moveTo>
                  <a:lnTo>
                    <a:pt x="4204016" y="1101742"/>
                  </a:lnTo>
                  <a:lnTo>
                    <a:pt x="4204016" y="434898"/>
                  </a:lnTo>
                  <a:lnTo>
                    <a:pt x="4783880" y="434898"/>
                  </a:lnTo>
                  <a:lnTo>
                    <a:pt x="4783880" y="1652614"/>
                  </a:lnTo>
                  <a:lnTo>
                    <a:pt x="6088574" y="2899321"/>
                  </a:lnTo>
                  <a:lnTo>
                    <a:pt x="5762401" y="3174756"/>
                  </a:lnTo>
                  <a:lnTo>
                    <a:pt x="5299193" y="2735017"/>
                  </a:lnTo>
                  <a:lnTo>
                    <a:pt x="5299193" y="6227137"/>
                  </a:lnTo>
                  <a:lnTo>
                    <a:pt x="5218777" y="6227137"/>
                  </a:lnTo>
                  <a:lnTo>
                    <a:pt x="5218777" y="6227138"/>
                  </a:lnTo>
                  <a:lnTo>
                    <a:pt x="2317351" y="6227138"/>
                  </a:lnTo>
                  <a:lnTo>
                    <a:pt x="2317351" y="5218778"/>
                  </a:lnTo>
                  <a:lnTo>
                    <a:pt x="869796" y="5218778"/>
                  </a:lnTo>
                  <a:lnTo>
                    <a:pt x="869796" y="3066032"/>
                  </a:lnTo>
                  <a:lnTo>
                    <a:pt x="2906022" y="1131618"/>
                  </a:lnTo>
                  <a:lnTo>
                    <a:pt x="2859605" y="1085201"/>
                  </a:lnTo>
                  <a:lnTo>
                    <a:pt x="3201345" y="743461"/>
                  </a:lnTo>
                  <a:lnTo>
                    <a:pt x="3044287" y="594361"/>
                  </a:lnTo>
                  <a:lnTo>
                    <a:pt x="326174" y="3174756"/>
                  </a:lnTo>
                  <a:lnTo>
                    <a:pt x="0" y="2899321"/>
                  </a:lnTo>
                  <a:close/>
                </a:path>
              </a:pathLst>
            </a:custGeom>
            <a:solidFill>
              <a:srgbClr val="EC13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4" name="Graphic 33" descr="Hummingbird">
              <a:extLst>
                <a:ext uri="{FF2B5EF4-FFF2-40B4-BE49-F238E27FC236}">
                  <a16:creationId xmlns:a16="http://schemas.microsoft.com/office/drawing/2014/main" id="{195C71C3-6FF5-42F3-0C42-549C49DA93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66945" y="379681"/>
              <a:ext cx="732489" cy="732489"/>
            </a:xfrm>
            <a:prstGeom prst="rect">
              <a:avLst/>
            </a:prstGeom>
          </p:spPr>
        </p:pic>
        <p:pic>
          <p:nvPicPr>
            <p:cNvPr id="35" name="Graphic 34" descr="Succulent">
              <a:extLst>
                <a:ext uri="{FF2B5EF4-FFF2-40B4-BE49-F238E27FC236}">
                  <a16:creationId xmlns:a16="http://schemas.microsoft.com/office/drawing/2014/main" id="{6434CF62-226A-78E6-1CBE-4670C4FD03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1079" y="6040965"/>
              <a:ext cx="877967" cy="877967"/>
            </a:xfrm>
            <a:prstGeom prst="rect">
              <a:avLst/>
            </a:prstGeom>
          </p:spPr>
        </p:pic>
      </p:grpSp>
      <p:sp>
        <p:nvSpPr>
          <p:cNvPr id="40" name="Rectangle 39">
            <a:extLst>
              <a:ext uri="{FF2B5EF4-FFF2-40B4-BE49-F238E27FC236}">
                <a16:creationId xmlns:a16="http://schemas.microsoft.com/office/drawing/2014/main" id="{FD65F8A9-77A3-A2DA-37C4-504CFB4A4B4F}"/>
              </a:ext>
            </a:extLst>
          </p:cNvPr>
          <p:cNvSpPr/>
          <p:nvPr/>
        </p:nvSpPr>
        <p:spPr>
          <a:xfrm>
            <a:off x="8436899" y="6295282"/>
            <a:ext cx="3203957" cy="369332"/>
          </a:xfrm>
          <a:prstGeom prst="rect">
            <a:avLst/>
          </a:prstGeom>
        </p:spPr>
        <p:txBody>
          <a:bodyPr wrap="square" anchor="t">
            <a:spAutoFit/>
          </a:bodyPr>
          <a:lstStyle/>
          <a:p>
            <a:pPr algn="ctr">
              <a:buClr>
                <a:srgbClr val="000000"/>
              </a:buClr>
              <a:defRPr/>
            </a:pPr>
            <a:r>
              <a:rPr lang="en-US" sz="900" kern="0" dirty="0">
                <a:latin typeface="Arial Nova Light" panose="020B0304020202020204" pitchFamily="34" charset="0"/>
                <a:cs typeface="Arial" panose="020B0604020202020204" pitchFamily="34" charset="0"/>
                <a:sym typeface="Arial"/>
              </a:rPr>
              <a:t>Sources: Harvard University Joint Center for </a:t>
            </a:r>
            <a:br>
              <a:rPr lang="en-US" sz="900" kern="0" dirty="0">
                <a:latin typeface="Arial Nova Light" panose="020B0304020202020204" pitchFamily="34" charset="0"/>
                <a:cs typeface="Arial" panose="020B0604020202020204" pitchFamily="34" charset="0"/>
                <a:sym typeface="Arial"/>
              </a:rPr>
            </a:br>
            <a:r>
              <a:rPr lang="en-US" sz="900" kern="0" dirty="0">
                <a:latin typeface="Arial Nova Light" panose="020B0304020202020204" pitchFamily="34" charset="0"/>
                <a:cs typeface="Arial" panose="020B0604020202020204" pitchFamily="34" charset="0"/>
                <a:sym typeface="Arial"/>
              </a:rPr>
              <a:t>Housing Studies 2019-2023 Housing America’s Older Adults</a:t>
            </a:r>
          </a:p>
        </p:txBody>
      </p:sp>
      <p:sp>
        <p:nvSpPr>
          <p:cNvPr id="41" name="Rectangle 40">
            <a:extLst>
              <a:ext uri="{FF2B5EF4-FFF2-40B4-BE49-F238E27FC236}">
                <a16:creationId xmlns:a16="http://schemas.microsoft.com/office/drawing/2014/main" id="{D04E9829-8D3A-7573-3559-D9A2515EF2C2}"/>
              </a:ext>
            </a:extLst>
          </p:cNvPr>
          <p:cNvSpPr/>
          <p:nvPr/>
        </p:nvSpPr>
        <p:spPr>
          <a:xfrm>
            <a:off x="765112" y="2771617"/>
            <a:ext cx="4205055" cy="1869230"/>
          </a:xfrm>
          <a:prstGeom prst="rect">
            <a:avLst/>
          </a:prstGeom>
        </p:spPr>
        <p:txBody>
          <a:bodyPr wrap="square">
            <a:spAutoFit/>
          </a:bodyPr>
          <a:lstStyle/>
          <a:p>
            <a:pPr algn="ctr" defTabSz="685783">
              <a:spcAft>
                <a:spcPts val="800"/>
              </a:spcAft>
              <a:defRPr/>
            </a:pPr>
            <a:r>
              <a:rPr lang="en-US" sz="4000" b="1" dirty="0">
                <a:solidFill>
                  <a:srgbClr val="FFFFFF"/>
                </a:solidFill>
                <a:latin typeface="Georgia Pro" panose="02040502050405020303" pitchFamily="18" charset="0"/>
                <a:cs typeface="Arial" panose="020B0604020202020204" pitchFamily="34" charset="0"/>
              </a:rPr>
              <a:t>Less than 1%</a:t>
            </a:r>
          </a:p>
          <a:p>
            <a:pPr algn="ctr" defTabSz="685783">
              <a:lnSpc>
                <a:spcPct val="90000"/>
              </a:lnSpc>
              <a:defRPr/>
            </a:pPr>
            <a:r>
              <a:rPr lang="en-US" sz="2400" dirty="0">
                <a:solidFill>
                  <a:schemeClr val="bg1"/>
                </a:solidFill>
                <a:latin typeface="Arial Nova Light" panose="020B0304020202020204" pitchFamily="34" charset="0"/>
                <a:cs typeface="Arial" panose="020B0604020202020204" pitchFamily="34" charset="0"/>
              </a:rPr>
              <a:t>of U.S. homes have </a:t>
            </a:r>
            <a:br>
              <a:rPr lang="en-US" sz="2400" dirty="0">
                <a:solidFill>
                  <a:schemeClr val="bg1"/>
                </a:solidFill>
                <a:latin typeface="Arial Nova Light" panose="020B0304020202020204" pitchFamily="34" charset="0"/>
                <a:cs typeface="Arial" panose="020B0604020202020204" pitchFamily="34" charset="0"/>
              </a:rPr>
            </a:br>
            <a:r>
              <a:rPr lang="en-US" sz="2400" dirty="0">
                <a:solidFill>
                  <a:schemeClr val="bg1"/>
                </a:solidFill>
                <a:latin typeface="Arial Nova Light" panose="020B0304020202020204" pitchFamily="34" charset="0"/>
                <a:cs typeface="Arial" panose="020B0604020202020204" pitchFamily="34" charset="0"/>
              </a:rPr>
              <a:t>five accessibility features to support aging in one’s home</a:t>
            </a:r>
            <a:endParaRPr lang="en-US" sz="2400" baseline="30000" dirty="0">
              <a:solidFill>
                <a:schemeClr val="bg1"/>
              </a:solidFill>
              <a:latin typeface="Arial Nova Light" panose="020B03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9F3BEE1-B584-24C1-CAB2-C1DC9DCACD0F}"/>
              </a:ext>
            </a:extLst>
          </p:cNvPr>
          <p:cNvSpPr/>
          <p:nvPr/>
        </p:nvSpPr>
        <p:spPr>
          <a:xfrm>
            <a:off x="7892634" y="3758709"/>
            <a:ext cx="4226560" cy="1185068"/>
          </a:xfrm>
          <a:prstGeom prst="rect">
            <a:avLst/>
          </a:prstGeom>
        </p:spPr>
        <p:txBody>
          <a:bodyPr wrap="square">
            <a:spAutoFit/>
          </a:bodyPr>
          <a:lstStyle/>
          <a:p>
            <a:pPr algn="ctr">
              <a:lnSpc>
                <a:spcPts val="2933"/>
              </a:lnSpc>
            </a:pPr>
            <a:r>
              <a:rPr lang="en-US" sz="2400" dirty="0">
                <a:solidFill>
                  <a:srgbClr val="943030"/>
                </a:solidFill>
                <a:latin typeface="Arial Nova Light" panose="020B0304020202020204" pitchFamily="34" charset="0"/>
              </a:rPr>
              <a:t>households 65-plus </a:t>
            </a:r>
            <a:br>
              <a:rPr lang="en-US" sz="2400" dirty="0">
                <a:solidFill>
                  <a:srgbClr val="943030"/>
                </a:solidFill>
                <a:latin typeface="Arial Nova Light" panose="020B0304020202020204" pitchFamily="34" charset="0"/>
              </a:rPr>
            </a:br>
            <a:r>
              <a:rPr lang="en-US" sz="2400" dirty="0">
                <a:solidFill>
                  <a:srgbClr val="943030"/>
                </a:solidFill>
                <a:latin typeface="Arial Nova Light" panose="020B0304020202020204" pitchFamily="34" charset="0"/>
              </a:rPr>
              <a:t>were </a:t>
            </a:r>
            <a:r>
              <a:rPr lang="en-US" sz="2400" b="1" dirty="0">
                <a:solidFill>
                  <a:srgbClr val="943030"/>
                </a:solidFill>
              </a:rPr>
              <a:t>housing cost burdened</a:t>
            </a:r>
          </a:p>
        </p:txBody>
      </p:sp>
      <p:sp>
        <p:nvSpPr>
          <p:cNvPr id="12" name="TextBox 11">
            <a:extLst>
              <a:ext uri="{FF2B5EF4-FFF2-40B4-BE49-F238E27FC236}">
                <a16:creationId xmlns:a16="http://schemas.microsoft.com/office/drawing/2014/main" id="{4BD825D6-7C02-4C70-ABE7-0E80A4737C7A}"/>
              </a:ext>
            </a:extLst>
          </p:cNvPr>
          <p:cNvSpPr txBox="1"/>
          <p:nvPr/>
        </p:nvSpPr>
        <p:spPr>
          <a:xfrm>
            <a:off x="8893271" y="2626652"/>
            <a:ext cx="2225289" cy="461665"/>
          </a:xfrm>
          <a:prstGeom prst="rect">
            <a:avLst/>
          </a:prstGeom>
          <a:noFill/>
        </p:spPr>
        <p:txBody>
          <a:bodyPr wrap="none" rtlCol="0">
            <a:spAutoFit/>
          </a:bodyPr>
          <a:lstStyle/>
          <a:p>
            <a:pPr algn="ctr"/>
            <a:r>
              <a:rPr lang="en-US" sz="2400" dirty="0">
                <a:solidFill>
                  <a:srgbClr val="943030"/>
                </a:solidFill>
                <a:latin typeface="Arial Nova Light" panose="020B0304020202020204" pitchFamily="34" charset="0"/>
              </a:rPr>
              <a:t>In 2021, almost</a:t>
            </a:r>
          </a:p>
        </p:txBody>
      </p:sp>
      <p:sp>
        <p:nvSpPr>
          <p:cNvPr id="13" name="TextBox 12">
            <a:extLst>
              <a:ext uri="{FF2B5EF4-FFF2-40B4-BE49-F238E27FC236}">
                <a16:creationId xmlns:a16="http://schemas.microsoft.com/office/drawing/2014/main" id="{3250C2FC-DDAC-E36C-F2B6-AC9CF93F0DA9}"/>
              </a:ext>
            </a:extLst>
          </p:cNvPr>
          <p:cNvSpPr txBox="1"/>
          <p:nvPr/>
        </p:nvSpPr>
        <p:spPr>
          <a:xfrm>
            <a:off x="8242453" y="3016930"/>
            <a:ext cx="3526927" cy="769441"/>
          </a:xfrm>
          <a:prstGeom prst="rect">
            <a:avLst/>
          </a:prstGeom>
          <a:noFill/>
        </p:spPr>
        <p:txBody>
          <a:bodyPr wrap="none" rtlCol="0">
            <a:spAutoFit/>
          </a:bodyPr>
          <a:lstStyle/>
          <a:p>
            <a:pPr algn="ctr"/>
            <a:r>
              <a:rPr lang="en-US" sz="4400" b="1" dirty="0">
                <a:solidFill>
                  <a:srgbClr val="943030"/>
                </a:solidFill>
                <a:latin typeface="Georgia" panose="02040502050405020303" pitchFamily="18" charset="0"/>
              </a:rPr>
              <a:t>11.2 million</a:t>
            </a:r>
          </a:p>
        </p:txBody>
      </p:sp>
      <p:sp>
        <p:nvSpPr>
          <p:cNvPr id="2" name="Footer Placeholder 3">
            <a:extLst>
              <a:ext uri="{FF2B5EF4-FFF2-40B4-BE49-F238E27FC236}">
                <a16:creationId xmlns:a16="http://schemas.microsoft.com/office/drawing/2014/main" id="{CDBF109D-4763-2E51-28FF-C7C1AFE6DEA1}"/>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spTree>
    <p:extLst>
      <p:ext uri="{BB962C8B-B14F-4D97-AF65-F5344CB8AC3E}">
        <p14:creationId xmlns:p14="http://schemas.microsoft.com/office/powerpoint/2010/main" val="362570164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14551CC-514C-40BD-AC8F-48224300F428}"/>
              </a:ext>
            </a:extLst>
          </p:cNvPr>
          <p:cNvGrpSpPr/>
          <p:nvPr/>
        </p:nvGrpSpPr>
        <p:grpSpPr>
          <a:xfrm>
            <a:off x="6084363" y="2618844"/>
            <a:ext cx="5406199" cy="3630741"/>
            <a:chOff x="6084362" y="2618843"/>
            <a:chExt cx="5406199" cy="3630741"/>
          </a:xfrm>
        </p:grpSpPr>
        <p:pic>
          <p:nvPicPr>
            <p:cNvPr id="16" name="Picture 15">
              <a:extLst>
                <a:ext uri="{FF2B5EF4-FFF2-40B4-BE49-F238E27FC236}">
                  <a16:creationId xmlns:a16="http://schemas.microsoft.com/office/drawing/2014/main" id="{7AE268EF-92DF-476F-96C3-50FE197E8D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62441" y="2618843"/>
              <a:ext cx="1922393" cy="3630741"/>
            </a:xfrm>
            <a:prstGeom prst="rect">
              <a:avLst/>
            </a:prstGeom>
          </p:spPr>
        </p:pic>
        <p:pic>
          <p:nvPicPr>
            <p:cNvPr id="22" name="Picture 21" descr="Logo&#10;&#10;Description automatically generated">
              <a:extLst>
                <a:ext uri="{FF2B5EF4-FFF2-40B4-BE49-F238E27FC236}">
                  <a16:creationId xmlns:a16="http://schemas.microsoft.com/office/drawing/2014/main" id="{340EFA3A-0D62-4192-A08D-7013B0F2B5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4362" y="2957849"/>
              <a:ext cx="2255962" cy="3291735"/>
            </a:xfrm>
            <a:prstGeom prst="rect">
              <a:avLst/>
            </a:prstGeom>
          </p:spPr>
        </p:pic>
        <p:pic>
          <p:nvPicPr>
            <p:cNvPr id="24" name="Picture 23">
              <a:extLst>
                <a:ext uri="{FF2B5EF4-FFF2-40B4-BE49-F238E27FC236}">
                  <a16:creationId xmlns:a16="http://schemas.microsoft.com/office/drawing/2014/main" id="{3BF4FF1C-E4F7-4882-84E7-DFA4369FA7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2745" b="-300"/>
            <a:stretch/>
          </p:blipFill>
          <p:spPr>
            <a:xfrm flipH="1">
              <a:off x="9733752" y="2618843"/>
              <a:ext cx="1756809" cy="3630741"/>
            </a:xfrm>
            <a:prstGeom prst="rect">
              <a:avLst/>
            </a:prstGeom>
          </p:spPr>
        </p:pic>
      </p:grpSp>
      <p:sp>
        <p:nvSpPr>
          <p:cNvPr id="27" name="TextBox 26">
            <a:extLst>
              <a:ext uri="{FF2B5EF4-FFF2-40B4-BE49-F238E27FC236}">
                <a16:creationId xmlns:a16="http://schemas.microsoft.com/office/drawing/2014/main" id="{6DA8BB1B-D4DD-47CC-BF75-EC67F901ADC1}"/>
              </a:ext>
            </a:extLst>
          </p:cNvPr>
          <p:cNvSpPr txBox="1"/>
          <p:nvPr/>
        </p:nvSpPr>
        <p:spPr>
          <a:xfrm>
            <a:off x="1721328" y="5221304"/>
            <a:ext cx="3269419" cy="287259"/>
          </a:xfrm>
          <a:prstGeom prst="rect">
            <a:avLst/>
          </a:prstGeom>
          <a:noFill/>
        </p:spPr>
        <p:txBody>
          <a:bodyPr wrap="square" rtlCol="0">
            <a:noAutofit/>
          </a:bodyPr>
          <a:lstStyle/>
          <a:p>
            <a:pPr algn="ctr"/>
            <a:r>
              <a:rPr lang="en-US" sz="900" dirty="0">
                <a:solidFill>
                  <a:schemeClr val="bg1"/>
                </a:solidFill>
                <a:latin typeface="Arial Nova Light" panose="020B0304020202020204" pitchFamily="34" charset="0"/>
                <a:ea typeface="Source Sans Pro Light" panose="020B0403030403020204" pitchFamily="34" charset="0"/>
              </a:rPr>
              <a:t>Source: Pew Research Center, March 2021</a:t>
            </a:r>
          </a:p>
        </p:txBody>
      </p:sp>
      <p:grpSp>
        <p:nvGrpSpPr>
          <p:cNvPr id="3" name="Group 2">
            <a:extLst>
              <a:ext uri="{FF2B5EF4-FFF2-40B4-BE49-F238E27FC236}">
                <a16:creationId xmlns:a16="http://schemas.microsoft.com/office/drawing/2014/main" id="{BB9E2936-B53B-6E82-FC6E-EBE28AE1C9FA}"/>
              </a:ext>
            </a:extLst>
          </p:cNvPr>
          <p:cNvGrpSpPr/>
          <p:nvPr/>
        </p:nvGrpSpPr>
        <p:grpSpPr>
          <a:xfrm>
            <a:off x="1295400" y="2223576"/>
            <a:ext cx="4121275" cy="2600947"/>
            <a:chOff x="1295400" y="1994976"/>
            <a:chExt cx="4121275" cy="2600947"/>
          </a:xfrm>
        </p:grpSpPr>
        <p:sp>
          <p:nvSpPr>
            <p:cNvPr id="26" name="TextBox 25">
              <a:extLst>
                <a:ext uri="{FF2B5EF4-FFF2-40B4-BE49-F238E27FC236}">
                  <a16:creationId xmlns:a16="http://schemas.microsoft.com/office/drawing/2014/main" id="{A4734282-6C90-4D70-8B75-FAC39913B632}"/>
                </a:ext>
              </a:extLst>
            </p:cNvPr>
            <p:cNvSpPr txBox="1"/>
            <p:nvPr/>
          </p:nvSpPr>
          <p:spPr>
            <a:xfrm>
              <a:off x="1295400" y="1994976"/>
              <a:ext cx="4121275" cy="1374735"/>
            </a:xfrm>
            <a:prstGeom prst="rect">
              <a:avLst/>
            </a:prstGeom>
            <a:noFill/>
          </p:spPr>
          <p:txBody>
            <a:bodyPr wrap="square" rtlCol="0">
              <a:spAutoFit/>
            </a:bodyPr>
            <a:lstStyle/>
            <a:p>
              <a:pPr algn="ctr">
                <a:lnSpc>
                  <a:spcPts val="5000"/>
                </a:lnSpc>
                <a:spcAft>
                  <a:spcPts val="1200"/>
                </a:spcAft>
              </a:pPr>
              <a:r>
                <a:rPr lang="en-US" sz="4800" b="1" dirty="0">
                  <a:solidFill>
                    <a:schemeClr val="bg1"/>
                  </a:solidFill>
                  <a:latin typeface="Georgia" panose="02040502050405020303" pitchFamily="18" charset="0"/>
                </a:rPr>
                <a:t>64 million Americans</a:t>
              </a:r>
            </a:p>
          </p:txBody>
        </p:sp>
        <p:sp>
          <p:nvSpPr>
            <p:cNvPr id="29" name="Rectangle 28">
              <a:extLst>
                <a:ext uri="{FF2B5EF4-FFF2-40B4-BE49-F238E27FC236}">
                  <a16:creationId xmlns:a16="http://schemas.microsoft.com/office/drawing/2014/main" id="{5B9DBECB-B427-4964-B4D2-B73C99091472}"/>
                </a:ext>
              </a:extLst>
            </p:cNvPr>
            <p:cNvSpPr/>
            <p:nvPr/>
          </p:nvSpPr>
          <p:spPr>
            <a:xfrm>
              <a:off x="1386749" y="3340195"/>
              <a:ext cx="3938576" cy="1255728"/>
            </a:xfrm>
            <a:prstGeom prst="rect">
              <a:avLst/>
            </a:prstGeom>
          </p:spPr>
          <p:txBody>
            <a:bodyPr wrap="square">
              <a:spAutoFit/>
            </a:bodyPr>
            <a:lstStyle/>
            <a:p>
              <a:pPr algn="ctr">
                <a:lnSpc>
                  <a:spcPct val="90000"/>
                </a:lnSpc>
              </a:pPr>
              <a:r>
                <a:rPr lang="en-US" sz="2800" dirty="0">
                  <a:solidFill>
                    <a:schemeClr val="bg1"/>
                  </a:solidFill>
                  <a:latin typeface="Arial Nova Light" panose="020B0304020202020204" pitchFamily="34" charset="0"/>
                </a:rPr>
                <a:t>live in </a:t>
              </a:r>
              <a:br>
                <a:rPr lang="en-US" sz="2800" dirty="0">
                  <a:solidFill>
                    <a:schemeClr val="bg1"/>
                  </a:solidFill>
                  <a:latin typeface="Arial Nova Light" panose="020B0304020202020204" pitchFamily="34" charset="0"/>
                </a:rPr>
              </a:br>
              <a:r>
                <a:rPr lang="en-US" sz="2800" dirty="0">
                  <a:solidFill>
                    <a:schemeClr val="bg1"/>
                  </a:solidFill>
                  <a:latin typeface="Arial Nova Light" panose="020B0304020202020204" pitchFamily="34" charset="0"/>
                </a:rPr>
                <a:t>multigenerational households </a:t>
              </a:r>
            </a:p>
          </p:txBody>
        </p:sp>
      </p:grpSp>
      <p:sp>
        <p:nvSpPr>
          <p:cNvPr id="2" name="Footer Placeholder 3">
            <a:extLst>
              <a:ext uri="{FF2B5EF4-FFF2-40B4-BE49-F238E27FC236}">
                <a16:creationId xmlns:a16="http://schemas.microsoft.com/office/drawing/2014/main" id="{909EC754-24F3-10CD-FB42-C08BD7F0979E}"/>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spTree>
    <p:extLst>
      <p:ext uri="{BB962C8B-B14F-4D97-AF65-F5344CB8AC3E}">
        <p14:creationId xmlns:p14="http://schemas.microsoft.com/office/powerpoint/2010/main" val="367427226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43C39B9-494C-41EB-79D0-3E2108059F19}"/>
              </a:ext>
            </a:extLst>
          </p:cNvPr>
          <p:cNvSpPr>
            <a:spLocks noGrp="1"/>
          </p:cNvSpPr>
          <p:nvPr>
            <p:ph type="sldNum" sz="quarter" idx="4294967295"/>
          </p:nvPr>
        </p:nvSpPr>
        <p:spPr>
          <a:xfrm>
            <a:off x="11487150" y="6356350"/>
            <a:ext cx="704850" cy="365125"/>
          </a:xfrm>
        </p:spPr>
        <p:txBody>
          <a:bodyPr/>
          <a:lstStyle/>
          <a:p>
            <a:fld id="{41801CC8-8A38-4040-B366-5E3A33B7E639}" type="slidenum">
              <a:rPr lang="en-US" smtClean="0"/>
              <a:pPr/>
              <a:t>7</a:t>
            </a:fld>
            <a:endParaRPr lang="en-US"/>
          </a:p>
        </p:txBody>
      </p:sp>
      <p:sp>
        <p:nvSpPr>
          <p:cNvPr id="13" name="TextBox 12">
            <a:extLst>
              <a:ext uri="{FF2B5EF4-FFF2-40B4-BE49-F238E27FC236}">
                <a16:creationId xmlns:a16="http://schemas.microsoft.com/office/drawing/2014/main" id="{57D82161-A521-F888-E635-3A748EDDABA6}"/>
              </a:ext>
            </a:extLst>
          </p:cNvPr>
          <p:cNvSpPr txBox="1"/>
          <p:nvPr/>
        </p:nvSpPr>
        <p:spPr>
          <a:xfrm>
            <a:off x="2415986" y="3059668"/>
            <a:ext cx="7360028" cy="830997"/>
          </a:xfrm>
          <a:prstGeom prst="rect">
            <a:avLst/>
          </a:prstGeom>
          <a:noFill/>
        </p:spPr>
        <p:txBody>
          <a:bodyPr wrap="none" rtlCol="0">
            <a:spAutoFit/>
          </a:bodyPr>
          <a:lstStyle/>
          <a:p>
            <a:pPr algn="ctr"/>
            <a:r>
              <a:rPr lang="en-US" sz="4800" dirty="0">
                <a:solidFill>
                  <a:schemeClr val="bg1"/>
                </a:solidFill>
                <a:latin typeface="Arial Nova Light" panose="020B0304020202020204" pitchFamily="34" charset="0"/>
              </a:rPr>
              <a:t>The future is unpredictable.</a:t>
            </a:r>
          </a:p>
        </p:txBody>
      </p:sp>
      <p:sp>
        <p:nvSpPr>
          <p:cNvPr id="2" name="Footer Placeholder 3">
            <a:extLst>
              <a:ext uri="{FF2B5EF4-FFF2-40B4-BE49-F238E27FC236}">
                <a16:creationId xmlns:a16="http://schemas.microsoft.com/office/drawing/2014/main" id="{2328D33D-CDE6-1370-A423-B5F7E0E55F5D}"/>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AARP | AARP.ORG © 2024 AARP ALL RIGHTS RESERVED</a:t>
            </a:r>
          </a:p>
        </p:txBody>
      </p:sp>
    </p:spTree>
    <p:extLst>
      <p:ext uri="{BB962C8B-B14F-4D97-AF65-F5344CB8AC3E}">
        <p14:creationId xmlns:p14="http://schemas.microsoft.com/office/powerpoint/2010/main" val="2475838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7BB03-A1A0-AD9F-381D-FA63BE3CFF8F}"/>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0081B747-406E-A07C-48B6-904DFD667E8F}"/>
              </a:ext>
            </a:extLst>
          </p:cNvPr>
          <p:cNvSpPr/>
          <p:nvPr/>
        </p:nvSpPr>
        <p:spPr>
          <a:xfrm>
            <a:off x="445901" y="2580276"/>
            <a:ext cx="11300196" cy="2829105"/>
          </a:xfrm>
          <a:custGeom>
            <a:avLst/>
            <a:gdLst>
              <a:gd name="connsiteX0" fmla="*/ 9404328 w 11300196"/>
              <a:gd name="connsiteY0" fmla="*/ 0 h 3429625"/>
              <a:gd name="connsiteX1" fmla="*/ 11300196 w 11300196"/>
              <a:gd name="connsiteY1" fmla="*/ 1714813 h 3429625"/>
              <a:gd name="connsiteX2" fmla="*/ 9404328 w 11300196"/>
              <a:gd name="connsiteY2" fmla="*/ 3429625 h 3429625"/>
              <a:gd name="connsiteX3" fmla="*/ 9404328 w 11300196"/>
              <a:gd name="connsiteY3" fmla="*/ 2833524 h 3429625"/>
              <a:gd name="connsiteX4" fmla="*/ 9402531 w 11300196"/>
              <a:gd name="connsiteY4" fmla="*/ 2833524 h 3429625"/>
              <a:gd name="connsiteX5" fmla="*/ 9402531 w 11300196"/>
              <a:gd name="connsiteY5" fmla="*/ 2922604 h 3429625"/>
              <a:gd name="connsiteX6" fmla="*/ 1895868 w 11300196"/>
              <a:gd name="connsiteY6" fmla="*/ 2922604 h 3429625"/>
              <a:gd name="connsiteX7" fmla="*/ 1895868 w 11300196"/>
              <a:gd name="connsiteY7" fmla="*/ 3303150 h 3429625"/>
              <a:gd name="connsiteX8" fmla="*/ 0 w 11300196"/>
              <a:gd name="connsiteY8" fmla="*/ 1714812 h 3429625"/>
              <a:gd name="connsiteX9" fmla="*/ 1895868 w 11300196"/>
              <a:gd name="connsiteY9" fmla="*/ 126474 h 3429625"/>
              <a:gd name="connsiteX10" fmla="*/ 1895868 w 11300196"/>
              <a:gd name="connsiteY10" fmla="*/ 507023 h 3429625"/>
              <a:gd name="connsiteX11" fmla="*/ 9402531 w 11300196"/>
              <a:gd name="connsiteY11" fmla="*/ 507023 h 3429625"/>
              <a:gd name="connsiteX12" fmla="*/ 9402531 w 11300196"/>
              <a:gd name="connsiteY12" fmla="*/ 596102 h 3429625"/>
              <a:gd name="connsiteX13" fmla="*/ 9404328 w 11300196"/>
              <a:gd name="connsiteY13" fmla="*/ 596102 h 342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00196" h="3429625">
                <a:moveTo>
                  <a:pt x="9404328" y="0"/>
                </a:moveTo>
                <a:lnTo>
                  <a:pt x="11300196" y="1714813"/>
                </a:lnTo>
                <a:lnTo>
                  <a:pt x="9404328" y="3429625"/>
                </a:lnTo>
                <a:lnTo>
                  <a:pt x="9404328" y="2833524"/>
                </a:lnTo>
                <a:lnTo>
                  <a:pt x="9402531" y="2833524"/>
                </a:lnTo>
                <a:lnTo>
                  <a:pt x="9402531" y="2922604"/>
                </a:lnTo>
                <a:lnTo>
                  <a:pt x="1895868" y="2922604"/>
                </a:lnTo>
                <a:lnTo>
                  <a:pt x="1895868" y="3303150"/>
                </a:lnTo>
                <a:lnTo>
                  <a:pt x="0" y="1714812"/>
                </a:lnTo>
                <a:lnTo>
                  <a:pt x="1895868" y="126474"/>
                </a:lnTo>
                <a:lnTo>
                  <a:pt x="1895868" y="507023"/>
                </a:lnTo>
                <a:lnTo>
                  <a:pt x="9402531" y="507023"/>
                </a:lnTo>
                <a:lnTo>
                  <a:pt x="9402531" y="596102"/>
                </a:lnTo>
                <a:lnTo>
                  <a:pt x="9404328" y="596102"/>
                </a:lnTo>
                <a:close/>
              </a:path>
            </a:pathLst>
          </a:custGeom>
          <a:solidFill>
            <a:srgbClr val="FFE9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Oval 3">
            <a:extLst>
              <a:ext uri="{FF2B5EF4-FFF2-40B4-BE49-F238E27FC236}">
                <a16:creationId xmlns:a16="http://schemas.microsoft.com/office/drawing/2014/main" id="{0836A56D-E309-AD7C-B53E-77A7640480BF}"/>
              </a:ext>
            </a:extLst>
          </p:cNvPr>
          <p:cNvSpPr/>
          <p:nvPr/>
        </p:nvSpPr>
        <p:spPr>
          <a:xfrm>
            <a:off x="4099738" y="1677733"/>
            <a:ext cx="3992524" cy="3992524"/>
          </a:xfrm>
          <a:prstGeom prst="ellipse">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5">
            <a:extLst>
              <a:ext uri="{FF2B5EF4-FFF2-40B4-BE49-F238E27FC236}">
                <a16:creationId xmlns:a16="http://schemas.microsoft.com/office/drawing/2014/main" id="{9476E144-B556-6105-6901-208949A33054}"/>
              </a:ext>
            </a:extLst>
          </p:cNvPr>
          <p:cNvSpPr txBox="1">
            <a:spLocks/>
          </p:cNvSpPr>
          <p:nvPr/>
        </p:nvSpPr>
        <p:spPr>
          <a:xfrm>
            <a:off x="932688" y="969264"/>
            <a:ext cx="6914140" cy="1234268"/>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3000" b="1" i="0" kern="1200" cap="all" baseline="0">
                <a:solidFill>
                  <a:schemeClr val="tx1"/>
                </a:solidFill>
                <a:latin typeface="+mn-lt"/>
                <a:ea typeface="Source Sans Pro SemiBold" panose="020B0603030403020204" pitchFamily="34" charset="0"/>
                <a:cs typeface="+mj-cs"/>
              </a:defRPr>
            </a:lvl1pPr>
          </a:lstStyle>
          <a:p>
            <a:r>
              <a:rPr lang="en-US" sz="2800" cap="none" dirty="0"/>
              <a:t>How do people choose where to live?</a:t>
            </a:r>
          </a:p>
        </p:txBody>
      </p:sp>
      <p:sp>
        <p:nvSpPr>
          <p:cNvPr id="7" name="TextBox 6">
            <a:extLst>
              <a:ext uri="{FF2B5EF4-FFF2-40B4-BE49-F238E27FC236}">
                <a16:creationId xmlns:a16="http://schemas.microsoft.com/office/drawing/2014/main" id="{7EBA47A5-9CB0-061A-E4A6-48B5F81D5241}"/>
              </a:ext>
            </a:extLst>
          </p:cNvPr>
          <p:cNvSpPr txBox="1"/>
          <p:nvPr/>
        </p:nvSpPr>
        <p:spPr>
          <a:xfrm>
            <a:off x="665710" y="2255956"/>
            <a:ext cx="2789610" cy="4124206"/>
          </a:xfrm>
          <a:prstGeom prst="rect">
            <a:avLst/>
          </a:prstGeom>
          <a:noFill/>
        </p:spPr>
        <p:txBody>
          <a:bodyPr wrap="none" rtlCol="0">
            <a:spAutoFit/>
          </a:bodyPr>
          <a:lstStyle/>
          <a:p>
            <a:pPr>
              <a:spcAft>
                <a:spcPts val="600"/>
              </a:spcAft>
            </a:pPr>
            <a:r>
              <a:rPr lang="en-US" sz="2200" b="1" dirty="0">
                <a:solidFill>
                  <a:srgbClr val="EC1300"/>
                </a:solidFill>
              </a:rPr>
              <a:t>PREFERENCES</a:t>
            </a:r>
          </a:p>
          <a:p>
            <a:pPr>
              <a:spcAft>
                <a:spcPts val="600"/>
              </a:spcAft>
            </a:pPr>
            <a:r>
              <a:rPr lang="en-US" dirty="0"/>
              <a:t>Value/price</a:t>
            </a:r>
          </a:p>
          <a:p>
            <a:pPr>
              <a:spcAft>
                <a:spcPts val="600"/>
              </a:spcAft>
            </a:pPr>
            <a:r>
              <a:rPr lang="en-US" dirty="0"/>
              <a:t>Neighborhood Amenities</a:t>
            </a:r>
          </a:p>
          <a:p>
            <a:pPr>
              <a:spcAft>
                <a:spcPts val="600"/>
              </a:spcAft>
            </a:pPr>
            <a:r>
              <a:rPr lang="en-US" dirty="0"/>
              <a:t>Visual Appeal</a:t>
            </a:r>
          </a:p>
          <a:p>
            <a:pPr>
              <a:spcAft>
                <a:spcPts val="600"/>
              </a:spcAft>
            </a:pPr>
            <a:r>
              <a:rPr lang="en-US" dirty="0"/>
              <a:t>Safety</a:t>
            </a:r>
            <a:br>
              <a:rPr lang="en-US" dirty="0"/>
            </a:br>
            <a:br>
              <a:rPr lang="en-US" dirty="0"/>
            </a:br>
            <a:br>
              <a:rPr lang="en-US" dirty="0"/>
            </a:br>
            <a:r>
              <a:rPr lang="en-US" dirty="0"/>
              <a:t>Closeness to Family</a:t>
            </a:r>
          </a:p>
          <a:p>
            <a:pPr>
              <a:spcAft>
                <a:spcPts val="600"/>
              </a:spcAft>
            </a:pPr>
            <a:r>
              <a:rPr lang="en-US" dirty="0"/>
              <a:t>Religious Institutions</a:t>
            </a:r>
          </a:p>
          <a:p>
            <a:pPr>
              <a:spcAft>
                <a:spcPts val="600"/>
              </a:spcAft>
            </a:pPr>
            <a:r>
              <a:rPr lang="en-US" dirty="0"/>
              <a:t>Sense of Community</a:t>
            </a:r>
          </a:p>
          <a:p>
            <a:pPr>
              <a:spcAft>
                <a:spcPts val="600"/>
              </a:spcAft>
            </a:pPr>
            <a:r>
              <a:rPr lang="en-US" dirty="0"/>
              <a:t>Political Integratio</a:t>
            </a:r>
            <a:r>
              <a:rPr lang="en-US" dirty="0">
                <a:latin typeface="Arial Nova Light" panose="020B0304020202020204" pitchFamily="34" charset="0"/>
              </a:rPr>
              <a:t>n</a:t>
            </a:r>
          </a:p>
          <a:p>
            <a:pPr>
              <a:spcAft>
                <a:spcPts val="600"/>
              </a:spcAft>
            </a:pPr>
            <a:endParaRPr lang="en-US" sz="1600" dirty="0">
              <a:latin typeface="Arial Nova Light" panose="020B0304020202020204" pitchFamily="34" charset="0"/>
            </a:endParaRPr>
          </a:p>
        </p:txBody>
      </p:sp>
      <p:sp>
        <p:nvSpPr>
          <p:cNvPr id="8" name="TextBox 7">
            <a:extLst>
              <a:ext uri="{FF2B5EF4-FFF2-40B4-BE49-F238E27FC236}">
                <a16:creationId xmlns:a16="http://schemas.microsoft.com/office/drawing/2014/main" id="{8D12CA60-76F4-C621-E6EB-EBBDBFFDD0C2}"/>
              </a:ext>
            </a:extLst>
          </p:cNvPr>
          <p:cNvSpPr txBox="1"/>
          <p:nvPr/>
        </p:nvSpPr>
        <p:spPr>
          <a:xfrm>
            <a:off x="8763710" y="2255956"/>
            <a:ext cx="3274827" cy="3739485"/>
          </a:xfrm>
          <a:prstGeom prst="rect">
            <a:avLst/>
          </a:prstGeom>
          <a:noFill/>
        </p:spPr>
        <p:txBody>
          <a:bodyPr wrap="square" rtlCol="0">
            <a:spAutoFit/>
          </a:bodyPr>
          <a:lstStyle/>
          <a:p>
            <a:pPr>
              <a:spcAft>
                <a:spcPts val="600"/>
              </a:spcAft>
            </a:pPr>
            <a:r>
              <a:rPr lang="en-US" sz="2200" b="1" dirty="0">
                <a:solidFill>
                  <a:srgbClr val="EC1300"/>
                </a:solidFill>
              </a:rPr>
              <a:t>LIMITATIONS</a:t>
            </a:r>
          </a:p>
          <a:p>
            <a:pPr>
              <a:spcAft>
                <a:spcPts val="600"/>
              </a:spcAft>
            </a:pPr>
            <a:r>
              <a:rPr lang="en-US" dirty="0"/>
              <a:t>Lack of Information</a:t>
            </a:r>
          </a:p>
          <a:p>
            <a:pPr>
              <a:spcAft>
                <a:spcPts val="600"/>
              </a:spcAft>
            </a:pPr>
            <a:r>
              <a:rPr lang="en-US" dirty="0"/>
              <a:t>Income Limitations</a:t>
            </a:r>
          </a:p>
          <a:p>
            <a:pPr>
              <a:spcAft>
                <a:spcPts val="600"/>
              </a:spcAft>
            </a:pPr>
            <a:r>
              <a:rPr lang="en-US" dirty="0"/>
              <a:t>Fear</a:t>
            </a:r>
          </a:p>
          <a:p>
            <a:pPr>
              <a:spcAft>
                <a:spcPts val="600"/>
              </a:spcAft>
            </a:pPr>
            <a:br>
              <a:rPr lang="en-US" dirty="0"/>
            </a:br>
            <a:r>
              <a:rPr lang="en-US" dirty="0"/>
              <a:t>Discrimination</a:t>
            </a:r>
          </a:p>
          <a:p>
            <a:pPr>
              <a:spcAft>
                <a:spcPts val="600"/>
              </a:spcAft>
            </a:pPr>
            <a:r>
              <a:rPr lang="en-US" dirty="0"/>
              <a:t>Local Economic Conditions</a:t>
            </a:r>
          </a:p>
          <a:p>
            <a:pPr>
              <a:spcAft>
                <a:spcPts val="600"/>
              </a:spcAft>
            </a:pPr>
            <a:r>
              <a:rPr lang="en-US" dirty="0"/>
              <a:t>Lack of Transportation </a:t>
            </a:r>
            <a:br>
              <a:rPr lang="en-US" dirty="0"/>
            </a:br>
            <a:r>
              <a:rPr lang="en-US" dirty="0"/>
              <a:t>Choices</a:t>
            </a:r>
          </a:p>
          <a:p>
            <a:pPr>
              <a:spcAft>
                <a:spcPts val="600"/>
              </a:spcAft>
            </a:pPr>
            <a:r>
              <a:rPr lang="en-US" dirty="0"/>
              <a:t>Limited Choice of Neighborhoods</a:t>
            </a:r>
          </a:p>
        </p:txBody>
      </p:sp>
      <p:sp>
        <p:nvSpPr>
          <p:cNvPr id="9" name="Rectangle: Rounded Corners 8">
            <a:extLst>
              <a:ext uri="{FF2B5EF4-FFF2-40B4-BE49-F238E27FC236}">
                <a16:creationId xmlns:a16="http://schemas.microsoft.com/office/drawing/2014/main" id="{E4EC6075-11D4-4550-DD91-67CF412820A2}"/>
              </a:ext>
            </a:extLst>
          </p:cNvPr>
          <p:cNvSpPr/>
          <p:nvPr/>
        </p:nvSpPr>
        <p:spPr>
          <a:xfrm>
            <a:off x="3815316" y="5517877"/>
            <a:ext cx="4561367" cy="481763"/>
          </a:xfrm>
          <a:prstGeom prst="roundRect">
            <a:avLst/>
          </a:prstGeom>
          <a:solidFill>
            <a:srgbClr val="EC1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HOME AND COMMUNITY LOCATION</a:t>
            </a:r>
          </a:p>
        </p:txBody>
      </p:sp>
      <p:sp>
        <p:nvSpPr>
          <p:cNvPr id="11" name="Slide Number Placeholder 3">
            <a:extLst>
              <a:ext uri="{FF2B5EF4-FFF2-40B4-BE49-F238E27FC236}">
                <a16:creationId xmlns:a16="http://schemas.microsoft.com/office/drawing/2014/main" id="{A75C5C84-77B9-1AC1-F743-3760A9692DFD}"/>
              </a:ext>
            </a:extLst>
          </p:cNvPr>
          <p:cNvSpPr txBox="1">
            <a:spLocks/>
          </p:cNvSpPr>
          <p:nvPr/>
        </p:nvSpPr>
        <p:spPr>
          <a:xfrm>
            <a:off x="10670384" y="6356880"/>
            <a:ext cx="704681" cy="365125"/>
          </a:xfrm>
          <a:prstGeom prst="rect">
            <a:avLst/>
          </a:prstGeom>
        </p:spPr>
        <p:txBody>
          <a:bodyPr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FF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1801CC8-8A38-4040-B366-5E3A33B7E639}" type="slidenum">
              <a:rPr lang="en-US" sz="900">
                <a:latin typeface="Arial Nova Light" panose="020B0304020202020204" pitchFamily="34" charset="0"/>
                <a:ea typeface="Source Sans Pro" panose="020B0503030403020204" pitchFamily="34" charset="0"/>
              </a:rPr>
              <a:pPr/>
              <a:t>8</a:t>
            </a:fld>
            <a:endParaRPr lang="en-US" sz="900" dirty="0">
              <a:latin typeface="Arial Nova Light" panose="020B0304020202020204" pitchFamily="34" charset="0"/>
              <a:ea typeface="Source Sans Pro" panose="020B0503030403020204" pitchFamily="34" charset="0"/>
            </a:endParaRPr>
          </a:p>
        </p:txBody>
      </p:sp>
      <p:sp>
        <p:nvSpPr>
          <p:cNvPr id="12" name="Footer Placeholder 3">
            <a:extLst>
              <a:ext uri="{FF2B5EF4-FFF2-40B4-BE49-F238E27FC236}">
                <a16:creationId xmlns:a16="http://schemas.microsoft.com/office/drawing/2014/main" id="{BC0F6ACD-D06A-6B4E-4C43-A7868FBF5644}"/>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AARP | AARP.ORG © 2024 AARP ALL RIGHTS RESERVED</a:t>
            </a:r>
          </a:p>
        </p:txBody>
      </p:sp>
      <p:sp>
        <p:nvSpPr>
          <p:cNvPr id="2" name="Date Placeholder 4">
            <a:extLst>
              <a:ext uri="{FF2B5EF4-FFF2-40B4-BE49-F238E27FC236}">
                <a16:creationId xmlns:a16="http://schemas.microsoft.com/office/drawing/2014/main" id="{83CDF98E-622E-769D-E713-F22A653D948E}"/>
              </a:ext>
            </a:extLst>
          </p:cNvPr>
          <p:cNvSpPr txBox="1">
            <a:spLocks/>
          </p:cNvSpPr>
          <p:nvPr/>
        </p:nvSpPr>
        <p:spPr>
          <a:xfrm>
            <a:off x="7927181"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August 21, 2024</a:t>
            </a:r>
          </a:p>
        </p:txBody>
      </p:sp>
    </p:spTree>
    <p:extLst>
      <p:ext uri="{BB962C8B-B14F-4D97-AF65-F5344CB8AC3E}">
        <p14:creationId xmlns:p14="http://schemas.microsoft.com/office/powerpoint/2010/main" val="3055150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F0675DF-492C-0941-9F18-AE3442A8CD9D}"/>
              </a:ext>
            </a:extLst>
          </p:cNvPr>
          <p:cNvSpPr txBox="1"/>
          <p:nvPr/>
        </p:nvSpPr>
        <p:spPr>
          <a:xfrm flipH="1">
            <a:off x="932688" y="1194924"/>
            <a:ext cx="2525713" cy="830997"/>
          </a:xfrm>
          <a:prstGeom prst="rect">
            <a:avLst/>
          </a:prstGeom>
          <a:noFill/>
        </p:spPr>
        <p:txBody>
          <a:bodyPr wrap="square" rtlCol="0">
            <a:spAutoFit/>
          </a:bodyPr>
          <a:lstStyle/>
          <a:p>
            <a:r>
              <a:rPr lang="en-US" sz="2400" b="1" dirty="0"/>
              <a:t>AARP Future </a:t>
            </a:r>
            <a:br>
              <a:rPr lang="en-US" sz="2400" b="1" dirty="0"/>
            </a:br>
            <a:r>
              <a:rPr lang="en-US" sz="2400" b="1" dirty="0"/>
              <a:t>of Housing</a:t>
            </a:r>
          </a:p>
        </p:txBody>
      </p:sp>
      <p:pic>
        <p:nvPicPr>
          <p:cNvPr id="8" name="Picture 7" descr="A white house with a porch&#10;&#10;Description automatically generated">
            <a:extLst>
              <a:ext uri="{FF2B5EF4-FFF2-40B4-BE49-F238E27FC236}">
                <a16:creationId xmlns:a16="http://schemas.microsoft.com/office/drawing/2014/main" id="{205D5075-2340-B313-04EB-164637FC3C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7513" y="3827145"/>
            <a:ext cx="2286000" cy="1257300"/>
          </a:xfrm>
          <a:prstGeom prst="rect">
            <a:avLst/>
          </a:prstGeom>
        </p:spPr>
      </p:pic>
      <p:pic>
        <p:nvPicPr>
          <p:cNvPr id="10" name="Picture 9" descr="A group of people working on a wood frame&#10;&#10;Description automatically generated">
            <a:extLst>
              <a:ext uri="{FF2B5EF4-FFF2-40B4-BE49-F238E27FC236}">
                <a16:creationId xmlns:a16="http://schemas.microsoft.com/office/drawing/2014/main" id="{6A73B764-11B9-4FCD-D628-610DBB63C6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9238" y="3827145"/>
            <a:ext cx="2286000" cy="1257300"/>
          </a:xfrm>
          <a:prstGeom prst="rect">
            <a:avLst/>
          </a:prstGeom>
        </p:spPr>
      </p:pic>
      <p:pic>
        <p:nvPicPr>
          <p:cNvPr id="14" name="Picture 13" descr="A row of houses with a lawn&#10;&#10;Description automatically generated">
            <a:extLst>
              <a:ext uri="{FF2B5EF4-FFF2-40B4-BE49-F238E27FC236}">
                <a16:creationId xmlns:a16="http://schemas.microsoft.com/office/drawing/2014/main" id="{855A628E-9DEA-B767-77A7-5DEBD5E1FF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2688" y="3827145"/>
            <a:ext cx="2286000" cy="1257300"/>
          </a:xfrm>
          <a:prstGeom prst="rect">
            <a:avLst/>
          </a:prstGeom>
        </p:spPr>
      </p:pic>
      <p:pic>
        <p:nvPicPr>
          <p:cNvPr id="12" name="Picture 11" descr="A flooded area with houses and trees&#10;&#10;Description automatically generated">
            <a:extLst>
              <a:ext uri="{FF2B5EF4-FFF2-40B4-BE49-F238E27FC236}">
                <a16:creationId xmlns:a16="http://schemas.microsoft.com/office/drawing/2014/main" id="{70AA18BB-EA59-6B83-CACC-E4C46F4BBB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40963" y="3827145"/>
            <a:ext cx="2286000" cy="1257300"/>
          </a:xfrm>
          <a:prstGeom prst="rect">
            <a:avLst/>
          </a:prstGeom>
        </p:spPr>
      </p:pic>
      <p:sp>
        <p:nvSpPr>
          <p:cNvPr id="27" name="Rectangle 26">
            <a:extLst>
              <a:ext uri="{FF2B5EF4-FFF2-40B4-BE49-F238E27FC236}">
                <a16:creationId xmlns:a16="http://schemas.microsoft.com/office/drawing/2014/main" id="{9808C11D-F84D-F123-3231-FE6C4626FDF9}"/>
              </a:ext>
            </a:extLst>
          </p:cNvPr>
          <p:cNvSpPr/>
          <p:nvPr/>
        </p:nvSpPr>
        <p:spPr>
          <a:xfrm>
            <a:off x="3640963" y="5084445"/>
            <a:ext cx="2286000" cy="85915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Shifts in Environmental Conditions</a:t>
            </a:r>
          </a:p>
        </p:txBody>
      </p:sp>
      <p:sp>
        <p:nvSpPr>
          <p:cNvPr id="28" name="Rectangle 27">
            <a:extLst>
              <a:ext uri="{FF2B5EF4-FFF2-40B4-BE49-F238E27FC236}">
                <a16:creationId xmlns:a16="http://schemas.microsoft.com/office/drawing/2014/main" id="{93666E3A-1683-8306-8E87-3C6AF4A3241A}"/>
              </a:ext>
            </a:extLst>
          </p:cNvPr>
          <p:cNvSpPr/>
          <p:nvPr/>
        </p:nvSpPr>
        <p:spPr>
          <a:xfrm>
            <a:off x="6349238" y="5084445"/>
            <a:ext cx="2286000" cy="85915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Supply Mismatch</a:t>
            </a:r>
          </a:p>
        </p:txBody>
      </p:sp>
      <p:sp>
        <p:nvSpPr>
          <p:cNvPr id="29" name="Rectangle 28">
            <a:extLst>
              <a:ext uri="{FF2B5EF4-FFF2-40B4-BE49-F238E27FC236}">
                <a16:creationId xmlns:a16="http://schemas.microsoft.com/office/drawing/2014/main" id="{AD199076-AB03-8429-AE00-62FF685E697F}"/>
              </a:ext>
            </a:extLst>
          </p:cNvPr>
          <p:cNvSpPr/>
          <p:nvPr/>
        </p:nvSpPr>
        <p:spPr>
          <a:xfrm>
            <a:off x="9057513" y="5084445"/>
            <a:ext cx="2286000" cy="85915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Systemic Barriers</a:t>
            </a:r>
          </a:p>
        </p:txBody>
      </p:sp>
      <p:sp>
        <p:nvSpPr>
          <p:cNvPr id="30" name="Rectangle 29">
            <a:extLst>
              <a:ext uri="{FF2B5EF4-FFF2-40B4-BE49-F238E27FC236}">
                <a16:creationId xmlns:a16="http://schemas.microsoft.com/office/drawing/2014/main" id="{F98DF788-6E73-ADCE-7D81-9A66F2910C49}"/>
              </a:ext>
            </a:extLst>
          </p:cNvPr>
          <p:cNvSpPr/>
          <p:nvPr/>
        </p:nvSpPr>
        <p:spPr>
          <a:xfrm>
            <a:off x="932687" y="5084445"/>
            <a:ext cx="2286000" cy="85915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Local Government Influence</a:t>
            </a:r>
          </a:p>
        </p:txBody>
      </p:sp>
      <p:sp>
        <p:nvSpPr>
          <p:cNvPr id="24" name="Rectangle 23">
            <a:extLst>
              <a:ext uri="{FF2B5EF4-FFF2-40B4-BE49-F238E27FC236}">
                <a16:creationId xmlns:a16="http://schemas.microsoft.com/office/drawing/2014/main" id="{EBC694CA-9481-E987-88AD-FD22B63ECCF1}"/>
              </a:ext>
            </a:extLst>
          </p:cNvPr>
          <p:cNvSpPr/>
          <p:nvPr/>
        </p:nvSpPr>
        <p:spPr>
          <a:xfrm>
            <a:off x="3640963" y="2550795"/>
            <a:ext cx="2286000" cy="85915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Advances in Technology</a:t>
            </a:r>
          </a:p>
        </p:txBody>
      </p:sp>
      <p:sp>
        <p:nvSpPr>
          <p:cNvPr id="25" name="Rectangle 24">
            <a:extLst>
              <a:ext uri="{FF2B5EF4-FFF2-40B4-BE49-F238E27FC236}">
                <a16:creationId xmlns:a16="http://schemas.microsoft.com/office/drawing/2014/main" id="{7B83255C-0931-FFA5-C5BD-6B9991995A3A}"/>
              </a:ext>
            </a:extLst>
          </p:cNvPr>
          <p:cNvSpPr/>
          <p:nvPr/>
        </p:nvSpPr>
        <p:spPr>
          <a:xfrm>
            <a:off x="6349238" y="2550795"/>
            <a:ext cx="2286000" cy="85915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Affordability Gaps</a:t>
            </a:r>
          </a:p>
        </p:txBody>
      </p:sp>
      <p:sp>
        <p:nvSpPr>
          <p:cNvPr id="26" name="Rectangle 25">
            <a:extLst>
              <a:ext uri="{FF2B5EF4-FFF2-40B4-BE49-F238E27FC236}">
                <a16:creationId xmlns:a16="http://schemas.microsoft.com/office/drawing/2014/main" id="{0B09BC22-BEAF-3A7F-19B2-D385EE80BFD4}"/>
              </a:ext>
            </a:extLst>
          </p:cNvPr>
          <p:cNvSpPr/>
          <p:nvPr/>
        </p:nvSpPr>
        <p:spPr>
          <a:xfrm>
            <a:off x="9057513" y="2550795"/>
            <a:ext cx="2286000" cy="859155"/>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Changing Demographics</a:t>
            </a:r>
          </a:p>
        </p:txBody>
      </p:sp>
      <p:pic>
        <p:nvPicPr>
          <p:cNvPr id="16" name="Picture 15" descr="A person cooking food in a kitchen&#10;&#10;Description automatically generated">
            <a:extLst>
              <a:ext uri="{FF2B5EF4-FFF2-40B4-BE49-F238E27FC236}">
                <a16:creationId xmlns:a16="http://schemas.microsoft.com/office/drawing/2014/main" id="{8660C070-15F0-757E-DA2E-5BEF924D5D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57513" y="1293495"/>
            <a:ext cx="2286000" cy="1257300"/>
          </a:xfrm>
          <a:prstGeom prst="rect">
            <a:avLst/>
          </a:prstGeom>
        </p:spPr>
      </p:pic>
      <p:pic>
        <p:nvPicPr>
          <p:cNvPr id="18" name="Picture 17" descr="A row of houses with grass and a blue sky&#10;&#10;Description automatically generated">
            <a:extLst>
              <a:ext uri="{FF2B5EF4-FFF2-40B4-BE49-F238E27FC236}">
                <a16:creationId xmlns:a16="http://schemas.microsoft.com/office/drawing/2014/main" id="{1D6CE78D-A0C4-45A8-732C-C4C1B7E23B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49238" y="1293495"/>
            <a:ext cx="2286000" cy="1257300"/>
          </a:xfrm>
          <a:prstGeom prst="rect">
            <a:avLst/>
          </a:prstGeom>
        </p:spPr>
      </p:pic>
      <p:pic>
        <p:nvPicPr>
          <p:cNvPr id="20" name="Picture 19" descr="A group of people looking at a tablet&#10;&#10;Description automatically generated">
            <a:extLst>
              <a:ext uri="{FF2B5EF4-FFF2-40B4-BE49-F238E27FC236}">
                <a16:creationId xmlns:a16="http://schemas.microsoft.com/office/drawing/2014/main" id="{4DF74518-BA51-1721-6D5F-68AFE5C8B18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40963" y="1293495"/>
            <a:ext cx="2286000" cy="1257300"/>
          </a:xfrm>
          <a:prstGeom prst="rect">
            <a:avLst/>
          </a:prstGeom>
        </p:spPr>
      </p:pic>
      <p:sp>
        <p:nvSpPr>
          <p:cNvPr id="31" name="TextBox 30">
            <a:extLst>
              <a:ext uri="{FF2B5EF4-FFF2-40B4-BE49-F238E27FC236}">
                <a16:creationId xmlns:a16="http://schemas.microsoft.com/office/drawing/2014/main" id="{C76C5C8E-C2C2-2B68-5CCB-48F6A9E543D5}"/>
              </a:ext>
            </a:extLst>
          </p:cNvPr>
          <p:cNvSpPr txBox="1"/>
          <p:nvPr/>
        </p:nvSpPr>
        <p:spPr>
          <a:xfrm flipH="1">
            <a:off x="932688" y="2161096"/>
            <a:ext cx="1953770" cy="830997"/>
          </a:xfrm>
          <a:prstGeom prst="rect">
            <a:avLst/>
          </a:prstGeom>
          <a:noFill/>
        </p:spPr>
        <p:txBody>
          <a:bodyPr wrap="square" rtlCol="0">
            <a:spAutoFit/>
          </a:bodyPr>
          <a:lstStyle/>
          <a:p>
            <a:r>
              <a:rPr lang="en-US" sz="1600" dirty="0">
                <a:latin typeface="Arial Nova Light" panose="020B0304020202020204" pitchFamily="34" charset="0"/>
              </a:rPr>
              <a:t>Seven megatrends that are shaping the future of housing</a:t>
            </a:r>
          </a:p>
        </p:txBody>
      </p:sp>
      <p:sp>
        <p:nvSpPr>
          <p:cNvPr id="45" name="TextBox 44">
            <a:extLst>
              <a:ext uri="{FF2B5EF4-FFF2-40B4-BE49-F238E27FC236}">
                <a16:creationId xmlns:a16="http://schemas.microsoft.com/office/drawing/2014/main" id="{49701B79-4C0C-A4C9-0826-3201932E14A4}"/>
              </a:ext>
            </a:extLst>
          </p:cNvPr>
          <p:cNvSpPr txBox="1"/>
          <p:nvPr/>
        </p:nvSpPr>
        <p:spPr>
          <a:xfrm flipH="1">
            <a:off x="932688" y="2976145"/>
            <a:ext cx="2642248" cy="338554"/>
          </a:xfrm>
          <a:prstGeom prst="rect">
            <a:avLst/>
          </a:prstGeom>
          <a:noFill/>
        </p:spPr>
        <p:txBody>
          <a:bodyPr wrap="square" rtlCol="0">
            <a:spAutoFit/>
          </a:bodyPr>
          <a:lstStyle/>
          <a:p>
            <a:r>
              <a:rPr lang="en-US" sz="1600" dirty="0">
                <a:solidFill>
                  <a:srgbClr val="EC1300"/>
                </a:solidFill>
              </a:rPr>
              <a:t>aarp.org/futureofhousing</a:t>
            </a:r>
          </a:p>
        </p:txBody>
      </p:sp>
      <p:sp>
        <p:nvSpPr>
          <p:cNvPr id="5" name="Slide Number Placeholder 3">
            <a:extLst>
              <a:ext uri="{FF2B5EF4-FFF2-40B4-BE49-F238E27FC236}">
                <a16:creationId xmlns:a16="http://schemas.microsoft.com/office/drawing/2014/main" id="{2CDE6F31-6495-4A1A-CCEC-8EFD5C6487F1}"/>
              </a:ext>
            </a:extLst>
          </p:cNvPr>
          <p:cNvSpPr txBox="1">
            <a:spLocks/>
          </p:cNvSpPr>
          <p:nvPr/>
        </p:nvSpPr>
        <p:spPr>
          <a:xfrm>
            <a:off x="10670384" y="6356880"/>
            <a:ext cx="704681" cy="365125"/>
          </a:xfrm>
          <a:prstGeom prst="rect">
            <a:avLst/>
          </a:prstGeom>
        </p:spPr>
        <p:txBody>
          <a:bodyPr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00" b="0" i="0" u="none" strike="noStrike" cap="none">
                <a:solidFill>
                  <a:srgbClr val="FF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1801CC8-8A38-4040-B366-5E3A33B7E639}" type="slidenum">
              <a:rPr lang="en-US" sz="900">
                <a:latin typeface="Arial Nova Light" panose="020B0304020202020204" pitchFamily="34" charset="0"/>
                <a:ea typeface="Source Sans Pro" panose="020B0503030403020204" pitchFamily="34" charset="0"/>
              </a:rPr>
              <a:pPr/>
              <a:t>9</a:t>
            </a:fld>
            <a:endParaRPr lang="en-US" sz="900" dirty="0">
              <a:latin typeface="Arial Nova Light" panose="020B0304020202020204" pitchFamily="34" charset="0"/>
              <a:ea typeface="Source Sans Pro" panose="020B0503030403020204" pitchFamily="34" charset="0"/>
            </a:endParaRPr>
          </a:p>
        </p:txBody>
      </p:sp>
      <p:sp>
        <p:nvSpPr>
          <p:cNvPr id="2" name="Footer Placeholder 3">
            <a:extLst>
              <a:ext uri="{FF2B5EF4-FFF2-40B4-BE49-F238E27FC236}">
                <a16:creationId xmlns:a16="http://schemas.microsoft.com/office/drawing/2014/main" id="{2AF7D9CE-A352-ADC6-D37B-F67F99E1EF55}"/>
              </a:ext>
            </a:extLst>
          </p:cNvPr>
          <p:cNvSpPr txBox="1">
            <a:spLocks/>
          </p:cNvSpPr>
          <p:nvPr/>
        </p:nvSpPr>
        <p:spPr>
          <a:xfrm>
            <a:off x="859464" y="6356351"/>
            <a:ext cx="3579629" cy="366183"/>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AARP | AARP.ORG © 2024 AARP ALL RIGHTS RESERVED</a:t>
            </a:r>
          </a:p>
        </p:txBody>
      </p:sp>
      <p:sp>
        <p:nvSpPr>
          <p:cNvPr id="4" name="Date Placeholder 4">
            <a:extLst>
              <a:ext uri="{FF2B5EF4-FFF2-40B4-BE49-F238E27FC236}">
                <a16:creationId xmlns:a16="http://schemas.microsoft.com/office/drawing/2014/main" id="{AF76296D-4FAB-BB12-B4C8-647646FDF0D3}"/>
              </a:ext>
            </a:extLst>
          </p:cNvPr>
          <p:cNvSpPr txBox="1">
            <a:spLocks/>
          </p:cNvSpPr>
          <p:nvPr/>
        </p:nvSpPr>
        <p:spPr>
          <a:xfrm>
            <a:off x="7927181"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Arial Nova Light" panose="020B0304020202020204" pitchFamily="34" charset="0"/>
                <a:ea typeface="Source Sans Pro Light" panose="020B0403030403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August 21, 2024</a:t>
            </a:r>
          </a:p>
        </p:txBody>
      </p:sp>
    </p:spTree>
    <p:extLst>
      <p:ext uri="{BB962C8B-B14F-4D97-AF65-F5344CB8AC3E}">
        <p14:creationId xmlns:p14="http://schemas.microsoft.com/office/powerpoint/2010/main" val="1928942474"/>
      </p:ext>
    </p:extLst>
  </p:cSld>
  <p:clrMapOvr>
    <a:masterClrMapping/>
  </p:clrMapOvr>
  <p:transition>
    <p:fade/>
  </p:transition>
</p:sld>
</file>

<file path=ppt/theme/theme1.xml><?xml version="1.0" encoding="utf-8"?>
<a:theme xmlns:a="http://schemas.openxmlformats.org/drawingml/2006/main" name="1_Office Theme">
  <a:themeElements>
    <a:clrScheme name="AARP Data Visualization Colors 210326">
      <a:dk1>
        <a:srgbClr val="000000"/>
      </a:dk1>
      <a:lt1>
        <a:srgbClr val="FFFFFF"/>
      </a:lt1>
      <a:dk2>
        <a:srgbClr val="EC1300"/>
      </a:dk2>
      <a:lt2>
        <a:srgbClr val="E6E7E5"/>
      </a:lt2>
      <a:accent1>
        <a:srgbClr val="104170"/>
      </a:accent1>
      <a:accent2>
        <a:srgbClr val="9E2020"/>
      </a:accent2>
      <a:accent3>
        <a:srgbClr val="0B5C2F"/>
      </a:accent3>
      <a:accent4>
        <a:srgbClr val="448EA1"/>
      </a:accent4>
      <a:accent5>
        <a:srgbClr val="F46200"/>
      </a:accent5>
      <a:accent6>
        <a:srgbClr val="FFC411"/>
      </a:accent6>
      <a:hlink>
        <a:srgbClr val="EC120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2321</Words>
  <Application>Microsoft Office PowerPoint</Application>
  <PresentationFormat>Widescreen</PresentationFormat>
  <Paragraphs>404</Paragraphs>
  <Slides>31</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Arial</vt:lpstr>
      <vt:lpstr>Arial Black</vt:lpstr>
      <vt:lpstr>Arial Nova Cond</vt:lpstr>
      <vt:lpstr>Arial Nova Light</vt:lpstr>
      <vt:lpstr>Calibri</vt:lpstr>
      <vt:lpstr>ff-dagny-web-pro</vt:lpstr>
      <vt:lpstr>Georgia</vt:lpstr>
      <vt:lpstr>Georgia Pro</vt:lpstr>
      <vt:lpstr>Helvetica Neue Medium</vt:lpstr>
      <vt:lpstr>Segoe UI Historic</vt:lpstr>
      <vt:lpstr>Source Sans Pro</vt:lpstr>
      <vt:lpstr>Source Sans Pro SemiBold</vt:lpstr>
      <vt:lpstr>1_Office Theme</vt:lpstr>
      <vt:lpstr>Livable Communities &amp; Planning</vt:lpstr>
      <vt:lpstr>PowerPoint Presentation</vt:lpstr>
      <vt:lpstr>By 2034</vt:lpstr>
      <vt:lpstr>PowerPoint Presentation</vt:lpstr>
      <vt:lpstr>PowerPoint Presentation</vt:lpstr>
      <vt:lpstr>PowerPoint Presentation</vt:lpstr>
      <vt:lpstr>PowerPoint Presentation</vt:lpstr>
      <vt:lpstr>PowerPoint Presentation</vt:lpstr>
      <vt:lpstr>PowerPoint Presentation</vt:lpstr>
      <vt:lpstr>Are we building communities  with livability in mind?</vt:lpstr>
      <vt:lpstr>PowerPoint Presentation</vt:lpstr>
      <vt:lpstr>PowerPoint Presentation</vt:lpstr>
      <vt:lpstr>PowerPoint Presentation</vt:lpstr>
      <vt:lpstr>PowerPoint Presentation</vt:lpstr>
      <vt:lpstr>PowerPoint Presentation</vt:lpstr>
      <vt:lpstr>PowerPoint Presentation</vt:lpstr>
      <vt:lpstr>Reasons for Building An ADU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2024-08-14T18:50:44Z</dcterms:created>
  <dcterms:modified xsi:type="dcterms:W3CDTF">2024-08-16T14:02:32Z</dcterms:modified>
</cp:coreProperties>
</file>